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30"/>
  </p:notesMasterIdLst>
  <p:sldIdLst>
    <p:sldId id="286" r:id="rId2"/>
    <p:sldId id="292" r:id="rId3"/>
    <p:sldId id="1603" r:id="rId4"/>
    <p:sldId id="1607" r:id="rId5"/>
    <p:sldId id="1608" r:id="rId6"/>
    <p:sldId id="1613" r:id="rId7"/>
    <p:sldId id="1555" r:id="rId8"/>
    <p:sldId id="1421" r:id="rId9"/>
    <p:sldId id="1610" r:id="rId10"/>
    <p:sldId id="1612" r:id="rId11"/>
    <p:sldId id="1615" r:id="rId12"/>
    <p:sldId id="1564" r:id="rId13"/>
    <p:sldId id="1565" r:id="rId14"/>
    <p:sldId id="1618" r:id="rId15"/>
    <p:sldId id="1446" r:id="rId16"/>
    <p:sldId id="1447" r:id="rId17"/>
    <p:sldId id="1620" r:id="rId18"/>
    <p:sldId id="1623" r:id="rId19"/>
    <p:sldId id="1625" r:id="rId20"/>
    <p:sldId id="1358" r:id="rId21"/>
    <p:sldId id="1630" r:id="rId22"/>
    <p:sldId id="1632" r:id="rId23"/>
    <p:sldId id="1633" r:id="rId24"/>
    <p:sldId id="1588" r:id="rId25"/>
    <p:sldId id="1634" r:id="rId26"/>
    <p:sldId id="1544" r:id="rId27"/>
    <p:sldId id="1635" r:id="rId28"/>
    <p:sldId id="1639" r:id="rId29"/>
  </p:sldIdLst>
  <p:sldSz cx="12192000" cy="6858000"/>
  <p:notesSz cx="6858000" cy="9144000"/>
  <p:embeddedFontLst>
    <p:embeddedFont>
      <p:font typeface="Calibri" panose="020F0502020204030204" pitchFamily="34" charset="0"/>
      <p:regular r:id="rId31"/>
      <p:bold r:id="rId32"/>
      <p:italic r:id="rId33"/>
      <p:boldItalic r:id="rId34"/>
    </p:embeddedFont>
    <p:embeddedFont>
      <p:font typeface="Consolas" panose="020B0609020204030204" pitchFamily="49" charset="0"/>
      <p:regular r:id="rId35"/>
      <p:bold r:id="rId36"/>
      <p:italic r:id="rId37"/>
      <p:boldItalic r:id="rId38"/>
    </p:embeddedFont>
    <p:embeddedFont>
      <p:font typeface="Open Sans" panose="020B0606030504020204" pitchFamily="34" charset="0"/>
      <p:regular r:id="rId39"/>
      <p:bold r:id="rId40"/>
      <p:italic r:id="rId41"/>
      <p:boldItalic r:id="rId4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4685"/>
    <a:srgbClr val="001B52"/>
    <a:srgbClr val="0087E4"/>
    <a:srgbClr val="7F7F7F"/>
    <a:srgbClr val="016CB5"/>
    <a:srgbClr val="008438"/>
    <a:srgbClr val="005826"/>
    <a:srgbClr val="0012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40"/>
    <p:restoredTop sz="94635"/>
  </p:normalViewPr>
  <p:slideViewPr>
    <p:cSldViewPr snapToGrid="0" snapToObjects="1">
      <p:cViewPr varScale="1">
        <p:scale>
          <a:sx n="105" d="100"/>
          <a:sy n="105" d="100"/>
        </p:scale>
        <p:origin x="3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1.fntdata"/></Relationships>
</file>

<file path=ppt/media/image1.jp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54E84D-0784-7340-8ECE-AAA811F2B824}" type="datetimeFigureOut">
              <a:rPr lang="en-US" smtClean="0"/>
              <a:t>5/17/21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846712-0848-A949-BE83-329BBD0400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0335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1A37F7-1A90-4E51-A507-1AEFE7B69E09}" type="slidenum">
              <a:rPr lang="en-US" smtClean="0">
                <a:solidFill>
                  <a:prstClr val="black"/>
                </a:solidFill>
              </a:rPr>
              <a:pPr/>
              <a:t>20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60898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AC4F980-5D52-6D47-A30B-C1BF855070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6024" y="325222"/>
            <a:ext cx="5422900" cy="664130"/>
          </a:xfrm>
        </p:spPr>
        <p:txBody>
          <a:bodyPr anchor="t">
            <a:normAutofit/>
          </a:bodyPr>
          <a:lstStyle>
            <a:lvl1pPr algn="l">
              <a:defRPr sz="2400">
                <a:solidFill>
                  <a:srgbClr val="004685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1C7B99F8-ED33-1F49-903F-A3EC5F58AD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6024" y="4949072"/>
            <a:ext cx="5422900" cy="5461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004685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6A804968-59FC-3143-B9CA-48652F324A2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024" y="1124262"/>
            <a:ext cx="5422900" cy="3717561"/>
          </a:xfrm>
        </p:spPr>
        <p:txBody>
          <a:bodyPr anchor="ctr">
            <a:normAutofit/>
          </a:bodyPr>
          <a:lstStyle>
            <a:lvl1pPr marL="0" indent="0">
              <a:buNone/>
              <a:defRPr sz="4800" b="1" i="0">
                <a:latin typeface="+mn-lt"/>
                <a:ea typeface="Open Sans" panose="020B060603050402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8DCF611-7BF0-E84E-BEDC-18434B667BB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6003" t="4492" r="11799" b="13263"/>
          <a:stretch/>
        </p:blipFill>
        <p:spPr>
          <a:xfrm>
            <a:off x="6096000" y="-63708"/>
            <a:ext cx="6096000" cy="6985416"/>
          </a:xfrm>
          <a:prstGeom prst="rect">
            <a:avLst/>
          </a:prstGeom>
        </p:spPr>
      </p:pic>
      <p:pic>
        <p:nvPicPr>
          <p:cNvPr id="13" name="Picture 12" descr="A picture containing food, drawing, plate&#10;&#10;Description automatically generated">
            <a:extLst>
              <a:ext uri="{FF2B5EF4-FFF2-40B4-BE49-F238E27FC236}">
                <a16:creationId xmlns:a16="http://schemas.microsoft.com/office/drawing/2014/main" id="{95E6FB78-03FF-9241-A995-1CF3EA78B35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26024" y="6086886"/>
            <a:ext cx="1487927" cy="546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8556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FB9C488-85C9-0247-926A-7C1BE8F21EB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1970" t="1162" r="31970"/>
          <a:stretch/>
        </p:blipFill>
        <p:spPr>
          <a:xfrm>
            <a:off x="11593286" y="-14990"/>
            <a:ext cx="620490" cy="400987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6931732-66C9-E948-A66B-C7FF017DCC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737" y="334810"/>
            <a:ext cx="10263170" cy="734849"/>
          </a:xfrm>
        </p:spPr>
        <p:txBody>
          <a:bodyPr lIns="0" tIns="0" rIns="0" bIns="0" anchor="ctr">
            <a:normAutofit/>
          </a:bodyPr>
          <a:lstStyle>
            <a:lvl1pPr>
              <a:defRPr sz="3200" b="1" i="0">
                <a:solidFill>
                  <a:schemeClr val="accent1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1CC020-00CD-084E-88B5-15C43EC1CA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0735" y="1122134"/>
            <a:ext cx="10263171" cy="4169394"/>
          </a:xfrm>
        </p:spPr>
        <p:txBody>
          <a:bodyPr lIns="0" tIns="0" rIns="0" bIns="0"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 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770B03D-7578-464B-B6EC-C653B35EB7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FA915E7-2A28-C94F-AA70-7CADAE5D115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150135" y="6531300"/>
            <a:ext cx="1981200" cy="27432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62B249A5-BFA9-9345-8DAC-1C05BDE31DE2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 Property of Penn Engineering  |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3FBEEBF-F904-304B-B1E0-47B3703AA626}"/>
              </a:ext>
            </a:extLst>
          </p:cNvPr>
          <p:cNvSpPr/>
          <p:nvPr userDrawn="1"/>
        </p:nvSpPr>
        <p:spPr>
          <a:xfrm>
            <a:off x="11593286" y="3994881"/>
            <a:ext cx="620490" cy="20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7999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BDA60D87-3114-7F48-A5A5-C031020AB213}"/>
              </a:ext>
            </a:extLst>
          </p:cNvPr>
          <p:cNvSpPr/>
          <p:nvPr userDrawn="1"/>
        </p:nvSpPr>
        <p:spPr>
          <a:xfrm>
            <a:off x="7977236" y="598557"/>
            <a:ext cx="3609669" cy="36096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B7E6E8-7B18-1F46-B272-FEA1DD7AE0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0737" y="1510842"/>
            <a:ext cx="4768449" cy="4193009"/>
          </a:xfrm>
        </p:spPr>
        <p:txBody>
          <a:bodyPr lIns="0" tIns="0" rIns="0" bIns="0"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0FD58E-5785-0445-A5A2-1DBEF0D7AC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2322" y="1510841"/>
            <a:ext cx="4768450" cy="4177923"/>
          </a:xfrm>
        </p:spPr>
        <p:txBody>
          <a:bodyPr lIns="0" tIns="0" rIns="0" bIns="0"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23D74246-D1A3-0642-A930-C8BB350F3A5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1970" t="1162" r="31970"/>
          <a:stretch/>
        </p:blipFill>
        <p:spPr>
          <a:xfrm>
            <a:off x="11593286" y="-14990"/>
            <a:ext cx="620490" cy="4009871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D6A50563-85D4-C94E-B93B-4E4FD06AF9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737" y="334810"/>
            <a:ext cx="10263170" cy="734849"/>
          </a:xfrm>
        </p:spPr>
        <p:txBody>
          <a:bodyPr lIns="0" tIns="0" rIns="0" bIns="0" anchor="ctr">
            <a:normAutofit/>
          </a:bodyPr>
          <a:lstStyle>
            <a:lvl1pPr>
              <a:defRPr sz="3200" b="1" i="0">
                <a:solidFill>
                  <a:schemeClr val="accent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37C32DBE-F908-CC40-8DA9-AC3AD83C72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171C0F12-3FBD-FD49-B157-D3D0D01FFB6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150137" y="6538277"/>
            <a:ext cx="1981200" cy="27432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155D2834-9AB6-3E45-A9C5-945FE339A265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of Penn Engineering  |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109572F-15FC-2348-B52A-27C0B6C39905}"/>
              </a:ext>
            </a:extLst>
          </p:cNvPr>
          <p:cNvSpPr/>
          <p:nvPr userDrawn="1"/>
        </p:nvSpPr>
        <p:spPr>
          <a:xfrm>
            <a:off x="11593286" y="3994881"/>
            <a:ext cx="620490" cy="20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4465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-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B7ECB493-171B-BB46-A103-6A99C4DBBF1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150135" y="6545350"/>
            <a:ext cx="1981200" cy="27432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41B539-D060-6E4B-9656-864F25AAD8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0735" y="1681163"/>
            <a:ext cx="4665153" cy="823912"/>
          </a:xfrm>
        </p:spPr>
        <p:txBody>
          <a:bodyPr anchor="t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2B15DD-3C03-A84F-9DBE-C5F4AE9DA5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40737" y="2505075"/>
            <a:ext cx="4665152" cy="319877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8B097F-F20D-DB42-9BF9-2FF4D83B95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64377" y="1681163"/>
            <a:ext cx="4665152" cy="823912"/>
          </a:xfrm>
        </p:spPr>
        <p:txBody>
          <a:bodyPr anchor="t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AD5017-A712-A14B-8D86-1D1C2834E6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64377" y="2505075"/>
            <a:ext cx="4665152" cy="319877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5B9453D-1D70-8E4F-8E65-305DC07BDF2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31970" t="1162" r="31970"/>
          <a:stretch/>
        </p:blipFill>
        <p:spPr>
          <a:xfrm>
            <a:off x="11593286" y="-14990"/>
            <a:ext cx="620490" cy="4009871"/>
          </a:xfrm>
          <a:prstGeom prst="rect">
            <a:avLst/>
          </a:prstGeom>
        </p:spPr>
      </p:pic>
      <p:sp>
        <p:nvSpPr>
          <p:cNvPr id="22" name="Title 1">
            <a:extLst>
              <a:ext uri="{FF2B5EF4-FFF2-40B4-BE49-F238E27FC236}">
                <a16:creationId xmlns:a16="http://schemas.microsoft.com/office/drawing/2014/main" id="{72F5F01F-71DA-CF46-AA75-39FB09BC7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737" y="334810"/>
            <a:ext cx="10263170" cy="734849"/>
          </a:xfrm>
        </p:spPr>
        <p:txBody>
          <a:bodyPr lIns="0" tIns="0" rIns="0" bIns="0" anchor="ctr">
            <a:normAutofit/>
          </a:bodyPr>
          <a:lstStyle>
            <a:lvl1pPr>
              <a:defRPr sz="3200" b="1" i="0">
                <a:solidFill>
                  <a:schemeClr val="accent1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8AF7F3EA-FDAD-0E43-A199-05FEB235678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0E33007-3C79-7B44-941F-BD0C537D5C67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of Penn Engineering  |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2D7E461-64DF-E247-B206-93B5FDFA61CC}"/>
              </a:ext>
            </a:extLst>
          </p:cNvPr>
          <p:cNvSpPr/>
          <p:nvPr userDrawn="1"/>
        </p:nvSpPr>
        <p:spPr>
          <a:xfrm>
            <a:off x="11593286" y="3994881"/>
            <a:ext cx="620490" cy="20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1029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23D43E8-ECA6-3B43-A885-80F2A078E3C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168118" y="6545350"/>
            <a:ext cx="1981200" cy="27432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B7E6E8-7B18-1F46-B272-FEA1DD7AE0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0737" y="1524697"/>
            <a:ext cx="4768449" cy="2266238"/>
          </a:xfrm>
        </p:spPr>
        <p:txBody>
          <a:bodyPr lIns="0" tIns="0" rIns="0" bIns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383BA26-9E2C-814C-BD79-5F16F3842880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1140737" y="3910725"/>
            <a:ext cx="4768449" cy="1673336"/>
          </a:xfrm>
        </p:spPr>
        <p:txBody>
          <a:bodyPr lIns="0" tIns="0" rIns="0" bIns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A23917B-726E-AC49-9F82-2ADD37FC6A5A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078074" y="1524697"/>
            <a:ext cx="4768449" cy="2266238"/>
          </a:xfrm>
        </p:spPr>
        <p:txBody>
          <a:bodyPr lIns="0" tIns="0" rIns="0" bIns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E4602041-8699-204B-A854-9ADF8EB5D60E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078074" y="3910725"/>
            <a:ext cx="4768449" cy="1673336"/>
          </a:xfrm>
        </p:spPr>
        <p:txBody>
          <a:bodyPr lIns="0" tIns="0" rIns="0" bIns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9EFBA38-7D83-8D4C-8ABE-8A8D09817B0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31970" t="1162" r="31970"/>
          <a:stretch/>
        </p:blipFill>
        <p:spPr>
          <a:xfrm>
            <a:off x="11593286" y="-14990"/>
            <a:ext cx="620490" cy="4009871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7D93EEDF-579D-5640-ACA5-561B77AED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737" y="334810"/>
            <a:ext cx="10263170" cy="734849"/>
          </a:xfrm>
        </p:spPr>
        <p:txBody>
          <a:bodyPr lIns="0" tIns="0" rIns="0" bIns="0" anchor="ctr">
            <a:normAutofit/>
          </a:bodyPr>
          <a:lstStyle>
            <a:lvl1pPr>
              <a:defRPr sz="3200" b="1" i="0">
                <a:solidFill>
                  <a:schemeClr val="accent1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3C41A59E-64B7-C14E-886C-FC19AF980F2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9F18D24-2661-B246-9F16-B90475E5F198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of Penn Engineering  |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037B190-E005-E347-B689-A8669B03BD21}"/>
              </a:ext>
            </a:extLst>
          </p:cNvPr>
          <p:cNvSpPr/>
          <p:nvPr userDrawn="1"/>
        </p:nvSpPr>
        <p:spPr>
          <a:xfrm>
            <a:off x="11593286" y="3994881"/>
            <a:ext cx="620490" cy="20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2512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56BB289-372A-3A40-AA7D-F7CD624761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150137" y="6538277"/>
            <a:ext cx="1981200" cy="27432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7527213-18FD-6840-A727-092FB2AC4E4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31970" t="1162" r="31970"/>
          <a:stretch/>
        </p:blipFill>
        <p:spPr>
          <a:xfrm>
            <a:off x="11593286" y="-14990"/>
            <a:ext cx="620490" cy="4009871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63ADB32B-4B0D-1D4F-AF33-D8D9EA5E3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737" y="2555496"/>
            <a:ext cx="10263170" cy="734849"/>
          </a:xfrm>
        </p:spPr>
        <p:txBody>
          <a:bodyPr lIns="0" tIns="0" rIns="0" bIns="0" anchor="ctr">
            <a:normAutofit/>
          </a:bodyPr>
          <a:lstStyle>
            <a:lvl1pPr algn="ctr">
              <a:defRPr sz="4000" b="1" i="0">
                <a:solidFill>
                  <a:schemeClr val="accent1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5EA50D17-1945-C342-AA62-8D9F8136DF7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56A83DB-F15A-D44F-A3C1-18DAC47DC0C7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of Penn Engineering  |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F23FAE0-DB0B-BC41-9685-06368D3F4FB5}"/>
              </a:ext>
            </a:extLst>
          </p:cNvPr>
          <p:cNvSpPr/>
          <p:nvPr userDrawn="1"/>
        </p:nvSpPr>
        <p:spPr>
          <a:xfrm>
            <a:off x="11593286" y="3994881"/>
            <a:ext cx="620490" cy="20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588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3BD5250-615A-B54A-923B-B3689C8900C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98083" y="6553435"/>
            <a:ext cx="1981200" cy="274320"/>
          </a:xfrm>
          <a:prstGeom prst="rect">
            <a:avLst/>
          </a:prstGeom>
        </p:spPr>
      </p:pic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1FE34F7A-9ACD-0544-80C4-D99588E8B82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06F01D-DAD0-9046-BC52-52B7FF0850E6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of Penn Engineering  |</a:t>
            </a:r>
          </a:p>
        </p:txBody>
      </p:sp>
    </p:spTree>
    <p:extLst>
      <p:ext uri="{BB962C8B-B14F-4D97-AF65-F5344CB8AC3E}">
        <p14:creationId xmlns:p14="http://schemas.microsoft.com/office/powerpoint/2010/main" val="23323795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sz="2400">
                <a:solidFill>
                  <a:srgbClr val="001B48"/>
                </a:solidFill>
              </a:defRPr>
            </a:lvl1pPr>
          </a:lstStyle>
          <a:p>
            <a:r>
              <a:rPr lang="en-US" dirty="0"/>
              <a:t>Master bulleted slide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299200" y="6536696"/>
            <a:ext cx="4775200" cy="291457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dirty="0"/>
              <a:t>Transforming Business Through Customer Data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tIns="0" rIns="228600" bIns="0"/>
          <a:lstStyle>
            <a:lvl1pPr algn="r">
              <a:defRPr/>
            </a:lvl1pPr>
          </a:lstStyle>
          <a:p>
            <a:fld id="{0499C290-51E0-41BB-9934-58A3D372F67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914400" y="2286000"/>
            <a:ext cx="10363200" cy="3429000"/>
          </a:xfrm>
        </p:spPr>
        <p:txBody>
          <a:bodyPr/>
          <a:lstStyle>
            <a:lvl1pPr>
              <a:lnSpc>
                <a:spcPts val="2400"/>
              </a:lnSpc>
              <a:spcAft>
                <a:spcPts val="200"/>
              </a:spcAft>
              <a:defRPr sz="1600" b="1">
                <a:solidFill>
                  <a:schemeClr val="tx2">
                    <a:lumMod val="75000"/>
                  </a:schemeClr>
                </a:solidFill>
              </a:defRPr>
            </a:lvl1pPr>
            <a:lvl2pPr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defRPr sz="1600" b="1">
                <a:solidFill>
                  <a:srgbClr val="0070C0"/>
                </a:solidFill>
              </a:defRPr>
            </a:lvl2pPr>
            <a:lvl3pPr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defRPr sz="1600" b="1">
                <a:solidFill>
                  <a:srgbClr val="7F7F7F"/>
                </a:solidFill>
              </a:defRPr>
            </a:lvl3pPr>
            <a:lvl4pPr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defRPr sz="1600" b="1">
                <a:solidFill>
                  <a:schemeClr val="tx2">
                    <a:lumMod val="75000"/>
                  </a:schemeClr>
                </a:solidFill>
              </a:defRPr>
            </a:lvl4pPr>
            <a:lvl5pPr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defRPr sz="1600" b="1">
                <a:solidFill>
                  <a:srgbClr val="0070C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8331200" y="6096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950260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Footer and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E525B-90CE-4B14-91B6-1BFA233CFAA5}" type="slidenum">
              <a:rPr lang="en-US" smtClean="0">
                <a:solidFill>
                  <a:srgbClr val="2D2C41">
                    <a:tint val="75000"/>
                  </a:srgbClr>
                </a:solidFill>
              </a:rPr>
              <a:pPr/>
              <a:t>‹#›</a:t>
            </a:fld>
            <a:endParaRPr lang="en-US">
              <a:solidFill>
                <a:srgbClr val="2D2C41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97194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CEAF73-0B52-774A-B039-8E2C65097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74793B-D503-2642-8440-085F8A0729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 highlighted text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04D09D-DCA3-4245-9D7E-20E7A5AE51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558061F7-BFAC-7D4A-B5EF-31536FC1E3E2}" type="datetimeFigureOut">
              <a:rPr lang="en-US" smtClean="0"/>
              <a:pPr/>
              <a:t>5/17/21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60C5E8-D253-0546-AD2B-77F1C23D6A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E8C38-FE15-4B47-A79C-4DF6AA287F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BBF7A053-0CA3-ED4F-B0C7-9347CF5AF7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0117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2" r:id="rId4"/>
    <p:sldLayoutId id="2147483663" r:id="rId5"/>
    <p:sldLayoutId id="2147483665" r:id="rId6"/>
    <p:sldLayoutId id="2147483666" r:id="rId7"/>
    <p:sldLayoutId id="2147483667" r:id="rId8"/>
    <p:sldLayoutId id="2147483668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rgbClr val="004685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0087E4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4685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4685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4685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python.org/3/library/stdtypes.html#string-methods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E5A90CC3-920E-AE44-AA0F-36BB64BEC75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Brandon </a:t>
            </a:r>
            <a:r>
              <a:rPr lang="en-US" dirty="0" err="1"/>
              <a:t>Krakowsky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735C3A-9722-CE4B-9F3B-D5426B8489E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Lists &amp; Strings</a:t>
            </a:r>
          </a:p>
        </p:txBody>
      </p:sp>
    </p:spTree>
    <p:extLst>
      <p:ext uri="{BB962C8B-B14F-4D97-AF65-F5344CB8AC3E}">
        <p14:creationId xmlns:p14="http://schemas.microsoft.com/office/powerpoint/2010/main" val="13401506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Assignment by Reference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271528-FB2D-BC48-BFE2-3109A2E519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lvl="1" indent="-285750">
              <a:spcBef>
                <a:spcPts val="1200"/>
              </a:spcBef>
              <a:spcAft>
                <a:spcPts val="200"/>
              </a:spcAft>
              <a:buFont typeface="Arial"/>
              <a:buChar char="•"/>
            </a:pPr>
            <a:r>
              <a:rPr lang="en-US" dirty="0">
                <a:solidFill>
                  <a:srgbClr val="004685"/>
                </a:solidFill>
              </a:rPr>
              <a:t>You can also iterate over a list and copy the values to a new list this way</a:t>
            </a:r>
            <a:br>
              <a:rPr lang="en-US" dirty="0">
                <a:solidFill>
                  <a:srgbClr val="004685"/>
                </a:solidFill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lst4 = []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for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in lst1: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lst4.append(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285750" lvl="1" indent="-285750">
              <a:spcBef>
                <a:spcPts val="1200"/>
              </a:spcBef>
              <a:spcAft>
                <a:spcPts val="200"/>
              </a:spcAft>
              <a:buFont typeface="Arial"/>
              <a:buChar char="•"/>
            </a:pPr>
            <a:r>
              <a:rPr lang="en-US" dirty="0">
                <a:solidFill>
                  <a:srgbClr val="004685"/>
                </a:solidFill>
              </a:rPr>
              <a:t>Or more concisely using a </a:t>
            </a:r>
            <a:r>
              <a:rPr lang="en-US" i="1" dirty="0">
                <a:solidFill>
                  <a:srgbClr val="004685"/>
                </a:solidFill>
              </a:rPr>
              <a:t>list comprehension</a:t>
            </a:r>
            <a:br>
              <a:rPr lang="en-US" i="1" dirty="0">
                <a:solidFill>
                  <a:schemeClr val="tx2"/>
                </a:solidFill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lst5 = [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for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in lst1]</a:t>
            </a:r>
          </a:p>
          <a:p>
            <a:pPr marL="285750" lvl="1" indent="-285750">
              <a:spcBef>
                <a:spcPts val="1200"/>
              </a:spcBef>
              <a:spcAft>
                <a:spcPts val="200"/>
              </a:spcAft>
              <a:buFont typeface="Arial"/>
              <a:buChar char="•"/>
            </a:pPr>
            <a:r>
              <a:rPr lang="en-US" dirty="0">
                <a:solidFill>
                  <a:srgbClr val="004785"/>
                </a:solidFill>
              </a:rPr>
              <a:t>How do we know?</a:t>
            </a:r>
            <a:br>
              <a:rPr lang="en-US" dirty="0">
                <a:solidFill>
                  <a:srgbClr val="004785"/>
                </a:solidFill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print(lst4)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#print new reference to different list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print(lst5)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#print new reference to different list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2209800" y="1676400"/>
            <a:ext cx="77724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1" indent="-285750">
              <a:spcBef>
                <a:spcPts val="1200"/>
              </a:spcBef>
              <a:spcAft>
                <a:spcPts val="200"/>
              </a:spcAft>
              <a:buFont typeface="Arial"/>
              <a:buChar char="•"/>
            </a:pPr>
            <a:endParaRPr lang="en-US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39482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Assignment by Reference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BB4F7C-6E81-2044-9FF1-D82F5F742B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lvl="1" indent="-285750">
              <a:spcBef>
                <a:spcPts val="1200"/>
              </a:spcBef>
              <a:spcAft>
                <a:spcPts val="200"/>
              </a:spcAft>
              <a:buFont typeface="Arial"/>
              <a:buChar char="•"/>
            </a:pPr>
            <a:r>
              <a:rPr lang="en-US" dirty="0">
                <a:solidFill>
                  <a:srgbClr val="004685"/>
                </a:solidFill>
              </a:rPr>
              <a:t>What if our list is more complex?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complex_lst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[1, [2, 3], -1] </a:t>
            </a:r>
          </a:p>
          <a:p>
            <a:pPr marL="285750" lvl="1" indent="-285750">
              <a:spcBef>
                <a:spcPts val="1200"/>
              </a:spcBef>
              <a:spcAft>
                <a:spcPts val="200"/>
              </a:spcAft>
              <a:buFont typeface="Arial"/>
              <a:buChar char="•"/>
            </a:pPr>
            <a:r>
              <a:rPr lang="en-US" dirty="0">
                <a:solidFill>
                  <a:srgbClr val="004685"/>
                </a:solidFill>
              </a:rPr>
              <a:t>Perform a </a:t>
            </a:r>
            <a:r>
              <a:rPr lang="en-US" i="1" dirty="0">
                <a:solidFill>
                  <a:srgbClr val="004685"/>
                </a:solidFill>
              </a:rPr>
              <a:t>deep copy</a:t>
            </a:r>
            <a:br>
              <a:rPr lang="en-US" i="1" dirty="0">
                <a:solidFill>
                  <a:schemeClr val="tx2"/>
                </a:solidFill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import copy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complex_lst2 =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copy.deepcopy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complex_lst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285750" lvl="1" indent="-285750">
              <a:spcBef>
                <a:spcPts val="1200"/>
              </a:spcBef>
              <a:spcAft>
                <a:spcPts val="200"/>
              </a:spcAft>
              <a:buFont typeface="Arial"/>
              <a:buChar char="•"/>
            </a:pPr>
            <a:r>
              <a:rPr lang="en-US" dirty="0">
                <a:solidFill>
                  <a:srgbClr val="004685"/>
                </a:solidFill>
              </a:rPr>
              <a:t>Update the original list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complex_lst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[1][1] = 4</a:t>
            </a:r>
          </a:p>
          <a:p>
            <a:pPr marL="285750" lvl="1" indent="-285750">
              <a:spcBef>
                <a:spcPts val="1200"/>
              </a:spcBef>
              <a:spcAft>
                <a:spcPts val="200"/>
              </a:spcAft>
              <a:buFont typeface="Arial"/>
              <a:buChar char="•"/>
            </a:pPr>
            <a:r>
              <a:rPr lang="en-US" dirty="0">
                <a:solidFill>
                  <a:srgbClr val="004685"/>
                </a:solidFill>
              </a:rPr>
              <a:t>Print results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print(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complex_lst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#print original list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print(complex_lst2)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#print new reference to different list</a:t>
            </a:r>
            <a:endParaRPr lang="en-US" dirty="0">
              <a:solidFill>
                <a:schemeClr val="accent3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2209800" y="1676400"/>
            <a:ext cx="77724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>
              <a:spcBef>
                <a:spcPts val="1200"/>
              </a:spcBef>
              <a:spcAft>
                <a:spcPts val="200"/>
              </a:spcAft>
              <a:buNone/>
            </a:pP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48740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Call by Value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767377-3E01-A94E-B0F6-DB9328551D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When we call a function, simple values (e.g. integers, floats, </a:t>
            </a:r>
            <a:r>
              <a:rPr lang="en-US" dirty="0" err="1"/>
              <a:t>booleans</a:t>
            </a:r>
            <a:r>
              <a:rPr lang="en-US" dirty="0"/>
              <a:t>, etc.) are passed </a:t>
            </a:r>
            <a:r>
              <a:rPr lang="en-US" i="1" dirty="0"/>
              <a:t>by value </a:t>
            </a:r>
          </a:p>
          <a:p>
            <a:r>
              <a:rPr lang="en-US" dirty="0"/>
              <a:t>When you pass variables with simple values as arguments to a function, the values themselves are put into the function parameters</a:t>
            </a:r>
          </a:p>
          <a:p>
            <a:pPr lvl="1"/>
            <a:r>
              <a:rPr lang="en-US" dirty="0">
                <a:solidFill>
                  <a:srgbClr val="004685"/>
                </a:solidFill>
              </a:rPr>
              <a:t>If the parameters are changed within the function (which isn’t good style), new local variables are created</a:t>
            </a:r>
          </a:p>
          <a:p>
            <a:pPr lvl="1"/>
            <a:r>
              <a:rPr lang="en-US" dirty="0">
                <a:solidFill>
                  <a:srgbClr val="004685"/>
                </a:solidFill>
              </a:rPr>
              <a:t>The changes are not put back into the original arguments</a:t>
            </a:r>
          </a:p>
          <a:p>
            <a:pPr marL="228600" lvl="1" indent="0">
              <a:buNone/>
            </a:pPr>
            <a:br>
              <a:rPr lang="en-US" dirty="0">
                <a:solidFill>
                  <a:schemeClr val="tx2"/>
                </a:solidFill>
              </a:rPr>
            </a:br>
            <a:r>
              <a:rPr lang="mr-IN" dirty="0" err="1">
                <a:latin typeface="Consolas" panose="020B0609020204030204" pitchFamily="49" charset="0"/>
              </a:rPr>
              <a:t>def</a:t>
            </a:r>
            <a:r>
              <a:rPr lang="mr-IN" dirty="0">
                <a:latin typeface="Consolas" panose="020B0609020204030204" pitchFamily="49" charset="0"/>
              </a:rPr>
              <a:t> </a:t>
            </a:r>
            <a:r>
              <a:rPr lang="mr-IN" dirty="0" err="1">
                <a:latin typeface="Consolas" panose="020B0609020204030204" pitchFamily="49" charset="0"/>
              </a:rPr>
              <a:t>alter</a:t>
            </a:r>
            <a:r>
              <a:rPr lang="mr-IN" dirty="0">
                <a:latin typeface="Consolas" panose="020B0609020204030204" pitchFamily="49" charset="0"/>
              </a:rPr>
              <a:t>(</a:t>
            </a:r>
            <a:r>
              <a:rPr lang="mr-IN" dirty="0" err="1">
                <a:latin typeface="Consolas" panose="020B0609020204030204" pitchFamily="49" charset="0"/>
              </a:rPr>
              <a:t>x</a:t>
            </a:r>
            <a:r>
              <a:rPr lang="mr-IN" dirty="0">
                <a:latin typeface="Consolas" panose="020B0609020204030204" pitchFamily="49" charset="0"/>
              </a:rPr>
              <a:t>):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mr-IN" dirty="0" err="1">
                <a:latin typeface="Consolas" panose="020B0609020204030204" pitchFamily="49" charset="0"/>
              </a:rPr>
              <a:t>x</a:t>
            </a:r>
            <a:r>
              <a:rPr lang="mr-IN" dirty="0">
                <a:latin typeface="Consolas" panose="020B0609020204030204" pitchFamily="49" charset="0"/>
              </a:rPr>
              <a:t> = </a:t>
            </a:r>
            <a:r>
              <a:rPr lang="mr-IN" dirty="0" err="1">
                <a:latin typeface="Consolas" panose="020B0609020204030204" pitchFamily="49" charset="0"/>
              </a:rPr>
              <a:t>x</a:t>
            </a:r>
            <a:r>
              <a:rPr lang="mr-IN" dirty="0">
                <a:latin typeface="Consolas" panose="020B0609020204030204" pitchFamily="49" charset="0"/>
              </a:rPr>
              <a:t> + 1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#does not affect a</a:t>
            </a:r>
            <a:endParaRPr lang="mr-IN" dirty="0">
              <a:solidFill>
                <a:srgbClr val="7F7F7F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</a:rPr>
              <a:t>  </a:t>
            </a:r>
            <a:r>
              <a:rPr lang="mr-IN" dirty="0" err="1">
                <a:solidFill>
                  <a:srgbClr val="0087E4"/>
                </a:solidFill>
                <a:latin typeface="Consolas" panose="020B0609020204030204" pitchFamily="49" charset="0"/>
              </a:rPr>
              <a:t>a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</a:rPr>
              <a:t> = 5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print(a)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#5</a:t>
            </a:r>
            <a:r>
              <a:rPr lang="en-US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br>
              <a:rPr lang="en-US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mr-IN" dirty="0" err="1">
                <a:solidFill>
                  <a:srgbClr val="0087E4"/>
                </a:solidFill>
                <a:latin typeface="Consolas" panose="020B0609020204030204" pitchFamily="49" charset="0"/>
              </a:rPr>
              <a:t>alter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</a:rPr>
              <a:t>(</a:t>
            </a:r>
            <a:r>
              <a:rPr lang="mr-IN" dirty="0" err="1">
                <a:solidFill>
                  <a:srgbClr val="0087E4"/>
                </a:solidFill>
                <a:latin typeface="Consolas" panose="020B0609020204030204" pitchFamily="49" charset="0"/>
              </a:rPr>
              <a:t>a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</a:rPr>
              <a:t>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mr-IN" dirty="0" err="1">
                <a:solidFill>
                  <a:srgbClr val="0087E4"/>
                </a:solidFill>
                <a:latin typeface="Consolas" panose="020B0609020204030204" pitchFamily="49" charset="0"/>
              </a:rPr>
              <a:t>print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</a:rPr>
              <a:t>(</a:t>
            </a:r>
            <a:r>
              <a:rPr lang="mr-IN" dirty="0" err="1">
                <a:solidFill>
                  <a:srgbClr val="0087E4"/>
                </a:solidFill>
                <a:latin typeface="Consolas" panose="020B0609020204030204" pitchFamily="49" charset="0"/>
              </a:rPr>
              <a:t>a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</a:rPr>
              <a:t>)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#still 5</a:t>
            </a:r>
            <a:br>
              <a:rPr lang="en-US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en-US" dirty="0"/>
              <a:t>    - </a:t>
            </a:r>
            <a:r>
              <a:rPr lang="en-US" dirty="0">
                <a:solidFill>
                  <a:srgbClr val="0087E4"/>
                </a:solidFill>
              </a:rPr>
              <a:t>a</a:t>
            </a:r>
            <a:r>
              <a:rPr lang="en-US" dirty="0"/>
              <a:t> stores value 5 and </a:t>
            </a:r>
            <a:r>
              <a:rPr lang="en-US" dirty="0">
                <a:solidFill>
                  <a:srgbClr val="0087E4"/>
                </a:solidFill>
              </a:rPr>
              <a:t>x</a:t>
            </a:r>
            <a:r>
              <a:rPr lang="en-US" dirty="0"/>
              <a:t> stores value 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8910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Call by Reference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2BED6D-FC8D-EB4F-95B3-C7C34820D2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When we call a function, complex types (e.g. lists, strings, etc.) are passed </a:t>
            </a:r>
            <a:r>
              <a:rPr lang="en-US" i="1" dirty="0"/>
              <a:t>by reference</a:t>
            </a:r>
            <a:endParaRPr lang="en-US" dirty="0"/>
          </a:p>
          <a:p>
            <a:r>
              <a:rPr lang="en-US" dirty="0"/>
              <a:t>When you pass variables with more complex types as arguments to a function, the arguments become references to the objects</a:t>
            </a:r>
          </a:p>
          <a:p>
            <a:pPr marL="228600" lvl="1" indent="0">
              <a:buNone/>
            </a:pP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 alter(x):</a:t>
            </a:r>
          </a:p>
          <a:p>
            <a:pPr marL="2286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x[1] = 99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#changes contents of b</a:t>
            </a:r>
          </a:p>
          <a:p>
            <a:pPr marL="228600" lvl="1" indent="0">
              <a:buNone/>
            </a:pPr>
            <a:r>
              <a:rPr lang="en-US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x = [4, 5, 6]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#BUT, you can</a:t>
            </a:r>
            <a:r>
              <a:rPr lang="mr-IN" dirty="0">
                <a:solidFill>
                  <a:srgbClr val="7F7F7F"/>
                </a:solidFill>
                <a:latin typeface="Consolas" panose="020B0609020204030204" pitchFamily="49" charset="0"/>
              </a:rPr>
              <a:t>’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 change the original reference</a:t>
            </a:r>
            <a:r>
              <a:rPr lang="en-US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so this creates new local variable x and does not affect b</a:t>
            </a:r>
          </a:p>
          <a:p>
            <a:pPr marL="228600" lvl="1" indent="0">
              <a:buNone/>
            </a:pPr>
            <a:endParaRPr lang="en-US" dirty="0">
              <a:solidFill>
                <a:srgbClr val="026CB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286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b = [1, 2, 3]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print(b)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#[1, 2, 3]</a:t>
            </a:r>
          </a:p>
          <a:p>
            <a:pPr marL="2286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alter(b)</a:t>
            </a:r>
          </a:p>
          <a:p>
            <a:pPr marL="2286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print(b)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#[1, 99, 3]</a:t>
            </a:r>
          </a:p>
          <a:p>
            <a:pPr lvl="1">
              <a:buFontTx/>
              <a:buChar char="-"/>
            </a:pPr>
            <a:r>
              <a:rPr lang="en-US" dirty="0"/>
              <a:t>b</a:t>
            </a:r>
            <a:r>
              <a:rPr lang="en-US" dirty="0">
                <a:solidFill>
                  <a:srgbClr val="004685"/>
                </a:solidFill>
              </a:rPr>
              <a:t> stores a reference to [1, 99, 3] and</a:t>
            </a:r>
            <a:r>
              <a:rPr lang="en-US" dirty="0"/>
              <a:t> x </a:t>
            </a:r>
            <a:r>
              <a:rPr lang="en-US" dirty="0">
                <a:solidFill>
                  <a:srgbClr val="004685"/>
                </a:solidFill>
              </a:rPr>
              <a:t>stores the same reference to [1, 99, 3]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2209800" y="1447800"/>
            <a:ext cx="80010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mr-IN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38647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Identity vs. Equality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026DE2-2625-9241-A284-A9F419AC8A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0735" y="1122134"/>
            <a:ext cx="10263171" cy="4440466"/>
          </a:xfrm>
        </p:spPr>
        <p:txBody>
          <a:bodyPr>
            <a:normAutofit/>
          </a:bodyPr>
          <a:lstStyle/>
          <a:p>
            <a:r>
              <a:rPr lang="en-US" sz="1800" dirty="0"/>
              <a:t>How can we compare two variables?</a:t>
            </a:r>
          </a:p>
          <a:p>
            <a:r>
              <a:rPr lang="en-US" sz="1800" dirty="0"/>
              <a:t>Use the identity testing operator “is” if you want to ensure that two variables hold references to the same object</a:t>
            </a:r>
            <a:br>
              <a:rPr lang="en-US" sz="1800" dirty="0"/>
            </a:br>
            <a:r>
              <a:rPr lang="mr-IN" sz="1800" dirty="0" err="1">
                <a:solidFill>
                  <a:srgbClr val="0087E4"/>
                </a:solidFill>
                <a:latin typeface="Consolas" panose="020B0609020204030204" pitchFamily="49" charset="0"/>
              </a:rPr>
              <a:t>a</a:t>
            </a:r>
            <a:r>
              <a:rPr lang="mr-IN" sz="1800" dirty="0">
                <a:solidFill>
                  <a:srgbClr val="0087E4"/>
                </a:solidFill>
                <a:latin typeface="Consolas" panose="020B0609020204030204" pitchFamily="49" charset="0"/>
              </a:rPr>
              <a:t> = [1, 2, 3]</a:t>
            </a:r>
          </a:p>
          <a:p>
            <a:pPr marL="228600" lvl="1" indent="0">
              <a:buNone/>
            </a:pPr>
            <a:r>
              <a:rPr lang="mr-IN" sz="1800" dirty="0" err="1">
                <a:latin typeface="Consolas" panose="020B0609020204030204" pitchFamily="49" charset="0"/>
              </a:rPr>
              <a:t>b</a:t>
            </a:r>
            <a:r>
              <a:rPr lang="mr-IN" sz="1800" dirty="0">
                <a:latin typeface="Consolas" panose="020B0609020204030204" pitchFamily="49" charset="0"/>
              </a:rPr>
              <a:t> = </a:t>
            </a:r>
            <a:r>
              <a:rPr lang="mr-IN" sz="1800" dirty="0" err="1">
                <a:latin typeface="Consolas" panose="020B0609020204030204" pitchFamily="49" charset="0"/>
              </a:rPr>
              <a:t>a</a:t>
            </a:r>
            <a:b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print(a is b)</a:t>
            </a:r>
            <a:r>
              <a:rPr lang="en-US" sz="18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#True</a:t>
            </a:r>
          </a:p>
          <a:p>
            <a:pPr marL="228600" lvl="1">
              <a:spcBef>
                <a:spcPts val="1200"/>
              </a:spcBef>
              <a:spcAft>
                <a:spcPts val="200"/>
              </a:spcAft>
            </a:pPr>
            <a:r>
              <a:rPr lang="en-US" sz="1800" dirty="0">
                <a:solidFill>
                  <a:srgbClr val="004685"/>
                </a:solidFill>
              </a:rPr>
              <a:t>Use the “==“ operator if you want to ensure that two variables have the same value (even if they are not the same object)</a:t>
            </a:r>
            <a:br>
              <a:rPr lang="en-US" sz="1800" dirty="0">
                <a:solidFill>
                  <a:schemeClr val="tx2"/>
                </a:solidFill>
              </a:rPr>
            </a:b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print(a == b) </a:t>
            </a:r>
            <a:r>
              <a:rPr lang="en-US" sz="1800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#True</a:t>
            </a:r>
          </a:p>
          <a:p>
            <a:pPr marL="228600" lvl="1">
              <a:spcBef>
                <a:spcPts val="1200"/>
              </a:spcBef>
              <a:spcAft>
                <a:spcPts val="200"/>
              </a:spcAft>
            </a:pPr>
            <a:r>
              <a:rPr lang="en-US" sz="1800" dirty="0"/>
              <a:t>a is b </a:t>
            </a:r>
            <a:r>
              <a:rPr lang="en-US" sz="1800" dirty="0">
                <a:solidFill>
                  <a:srgbClr val="004685"/>
                </a:solidFill>
              </a:rPr>
              <a:t>implies</a:t>
            </a:r>
            <a:r>
              <a:rPr lang="en-US" sz="1800" dirty="0">
                <a:solidFill>
                  <a:schemeClr val="tx2"/>
                </a:solidFill>
              </a:rPr>
              <a:t> </a:t>
            </a:r>
            <a:r>
              <a:rPr lang="en-US" sz="1800" dirty="0"/>
              <a:t>a == b</a:t>
            </a:r>
            <a:r>
              <a:rPr lang="en-US" sz="1800" dirty="0">
                <a:solidFill>
                  <a:srgbClr val="004685"/>
                </a:solidFill>
              </a:rPr>
              <a:t>, but not necessarily the other way around!</a:t>
            </a:r>
          </a:p>
          <a:p>
            <a:pPr marL="228600" lvl="1">
              <a:spcBef>
                <a:spcPts val="1200"/>
              </a:spcBef>
              <a:spcAft>
                <a:spcPts val="200"/>
              </a:spcAft>
            </a:pPr>
            <a:r>
              <a:rPr lang="en-US" sz="1800" dirty="0">
                <a:solidFill>
                  <a:srgbClr val="004685"/>
                </a:solidFill>
              </a:rPr>
              <a:t>What happens if we update a?</a:t>
            </a:r>
            <a:br>
              <a:rPr lang="en-US" sz="1800" dirty="0">
                <a:solidFill>
                  <a:schemeClr val="tx2"/>
                </a:solidFill>
              </a:rPr>
            </a:br>
            <a:r>
              <a:rPr lang="mr-IN" sz="1800" dirty="0" err="1">
                <a:latin typeface="Consolas" panose="020B0609020204030204" pitchFamily="49" charset="0"/>
              </a:rPr>
              <a:t>a</a:t>
            </a:r>
            <a:r>
              <a:rPr lang="mr-IN" sz="1800" dirty="0">
                <a:latin typeface="Consolas" panose="020B0609020204030204" pitchFamily="49" charset="0"/>
              </a:rPr>
              <a:t>[2] = 5</a:t>
            </a:r>
            <a:b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mr-IN" sz="1800" dirty="0" err="1">
                <a:latin typeface="Consolas" panose="020B0609020204030204" pitchFamily="49" charset="0"/>
              </a:rPr>
              <a:t>print</a:t>
            </a:r>
            <a:r>
              <a:rPr lang="mr-IN" sz="1800" dirty="0">
                <a:latin typeface="Consolas" panose="020B0609020204030204" pitchFamily="49" charset="0"/>
              </a:rPr>
              <a:t>(</a:t>
            </a:r>
            <a:r>
              <a:rPr lang="mr-IN" sz="1800" dirty="0" err="1">
                <a:latin typeface="Consolas" panose="020B0609020204030204" pitchFamily="49" charset="0"/>
              </a:rPr>
              <a:t>a</a:t>
            </a:r>
            <a:r>
              <a:rPr lang="mr-IN" sz="1800" dirty="0">
                <a:latin typeface="Consolas" panose="020B0609020204030204" pitchFamily="49" charset="0"/>
              </a:rPr>
              <a:t> </a:t>
            </a:r>
            <a:r>
              <a:rPr lang="mr-IN" sz="1800" dirty="0" err="1">
                <a:latin typeface="Consolas" panose="020B0609020204030204" pitchFamily="49" charset="0"/>
              </a:rPr>
              <a:t>is</a:t>
            </a:r>
            <a:r>
              <a:rPr lang="mr-IN" sz="1800" dirty="0">
                <a:latin typeface="Consolas" panose="020B0609020204030204" pitchFamily="49" charset="0"/>
              </a:rPr>
              <a:t> </a:t>
            </a:r>
            <a:r>
              <a:rPr lang="mr-IN" sz="1800" dirty="0" err="1">
                <a:latin typeface="Consolas" panose="020B0609020204030204" pitchFamily="49" charset="0"/>
              </a:rPr>
              <a:t>b</a:t>
            </a:r>
            <a:r>
              <a:rPr lang="mr-IN" sz="1800" dirty="0">
                <a:latin typeface="Consolas" panose="020B0609020204030204" pitchFamily="49" charset="0"/>
              </a:rPr>
              <a:t>)</a:t>
            </a:r>
            <a:b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mr-IN" sz="1800" dirty="0" err="1">
                <a:latin typeface="Consolas" panose="020B0609020204030204" pitchFamily="49" charset="0"/>
              </a:rPr>
              <a:t>print</a:t>
            </a:r>
            <a:r>
              <a:rPr lang="mr-IN" sz="1800" dirty="0">
                <a:latin typeface="Consolas" panose="020B0609020204030204" pitchFamily="49" charset="0"/>
              </a:rPr>
              <a:t>(</a:t>
            </a:r>
            <a:r>
              <a:rPr lang="mr-IN" sz="1800" dirty="0" err="1">
                <a:latin typeface="Consolas" panose="020B0609020204030204" pitchFamily="49" charset="0"/>
              </a:rPr>
              <a:t>a</a:t>
            </a:r>
            <a:r>
              <a:rPr lang="mr-IN" sz="1800" dirty="0">
                <a:latin typeface="Consolas" panose="020B0609020204030204" pitchFamily="49" charset="0"/>
              </a:rPr>
              <a:t> == </a:t>
            </a:r>
            <a:r>
              <a:rPr lang="mr-IN" sz="1800" dirty="0" err="1">
                <a:latin typeface="Consolas" panose="020B0609020204030204" pitchFamily="49" charset="0"/>
              </a:rPr>
              <a:t>b</a:t>
            </a:r>
            <a:r>
              <a:rPr lang="mr-IN" sz="1800" dirty="0">
                <a:latin typeface="Consolas" panose="020B0609020204030204" pitchFamily="49" charset="0"/>
              </a:rPr>
              <a:t>)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2209800" y="1295400"/>
            <a:ext cx="77724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</a:pPr>
            <a:endParaRPr lang="en-US" dirty="0">
              <a:solidFill>
                <a:srgbClr val="7F7F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20766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>
                <a:solidFill>
                  <a:srgbClr val="A90533"/>
                </a:solidFill>
              </a:rPr>
              <a:t>Lists </a:t>
            </a:r>
            <a:r>
              <a:rPr lang="mr-IN" sz="3000" dirty="0">
                <a:solidFill>
                  <a:srgbClr val="A90533"/>
                </a:solidFill>
              </a:rPr>
              <a:t>–</a:t>
            </a:r>
            <a:r>
              <a:rPr lang="en-US" sz="3000" dirty="0">
                <a:solidFill>
                  <a:srgbClr val="A90533"/>
                </a:solidFill>
              </a:rPr>
              <a:t> Exercise</a:t>
            </a:r>
            <a:endParaRPr lang="en-US" sz="3000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98B8D2-1438-1949-9158-C8AE0E88FC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Here’s a </a:t>
            </a:r>
            <a:r>
              <a:rPr lang="en-US" i="1" dirty="0" err="1"/>
              <a:t>sneaky_list</a:t>
            </a:r>
            <a:r>
              <a:rPr lang="en-US" dirty="0"/>
              <a:t> function that accepts 2 </a:t>
            </a:r>
            <a:r>
              <a:rPr lang="en-US" i="1" dirty="0"/>
              <a:t>list</a:t>
            </a:r>
            <a:r>
              <a:rPr lang="en-US" dirty="0"/>
              <a:t> parameters.  The function does some very “sneaky” things with those </a:t>
            </a:r>
            <a:r>
              <a:rPr lang="en-US" i="1" dirty="0"/>
              <a:t>lists</a:t>
            </a:r>
            <a:r>
              <a:rPr lang="en-US" dirty="0"/>
              <a:t>.</a:t>
            </a:r>
          </a:p>
          <a:p>
            <a:pPr marL="228600" lvl="1" indent="0">
              <a:buNone/>
            </a:pPr>
            <a:br>
              <a:rPr lang="en-US" dirty="0">
                <a:solidFill>
                  <a:schemeClr val="accent3"/>
                </a:solidFill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sneaky_list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(lst1, lst2):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lst1 = lst2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#creates new local variable lst1 and points to value of lst2</a:t>
            </a:r>
            <a:b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lst1.append(7)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#appends to new local lst1</a:t>
            </a:r>
            <a:b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lst2.append(5)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#appends to lst2</a:t>
            </a:r>
          </a:p>
          <a:p>
            <a:pPr marL="228600" lvl="1" indent="0">
              <a:buNone/>
            </a:pPr>
            <a:endParaRPr lang="en-US" dirty="0">
              <a:solidFill>
                <a:srgbClr val="7F7F7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286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print(lst1 is lst2)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#do they hold references to same list?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print(lst1 == lst2)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#do they have the same value?</a:t>
            </a:r>
            <a:br>
              <a:rPr lang="en-US" dirty="0">
                <a:solidFill>
                  <a:srgbClr val="7F7F7F"/>
                </a:solidFill>
              </a:rPr>
            </a:br>
            <a:endParaRPr lang="en-US" dirty="0">
              <a:solidFill>
                <a:schemeClr val="accent3"/>
              </a:solidFill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9241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>
                <a:solidFill>
                  <a:srgbClr val="A90533"/>
                </a:solidFill>
              </a:rPr>
              <a:t>Lists </a:t>
            </a:r>
            <a:r>
              <a:rPr lang="mr-IN" sz="3000" dirty="0">
                <a:solidFill>
                  <a:srgbClr val="A90533"/>
                </a:solidFill>
              </a:rPr>
              <a:t>–</a:t>
            </a:r>
            <a:r>
              <a:rPr lang="en-US" sz="3000" dirty="0">
                <a:solidFill>
                  <a:srgbClr val="A90533"/>
                </a:solidFill>
              </a:rPr>
              <a:t> Exercise</a:t>
            </a:r>
            <a:endParaRPr lang="en-US" sz="3000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64CA5E-2413-4A42-AE45-DD39EBB214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Calling the </a:t>
            </a:r>
            <a:r>
              <a:rPr lang="en-US" i="1" dirty="0" err="1"/>
              <a:t>sneaky_list</a:t>
            </a:r>
            <a:r>
              <a:rPr lang="en-US" dirty="0"/>
              <a:t> function shows interesting results.  Let’s see what happens!</a:t>
            </a:r>
            <a:br>
              <a:rPr lang="en-US" dirty="0"/>
            </a:br>
            <a:br>
              <a:rPr lang="en-US" dirty="0"/>
            </a:br>
            <a:r>
              <a:rPr lang="mr-IN" dirty="0" err="1">
                <a:solidFill>
                  <a:srgbClr val="0087E4"/>
                </a:solidFill>
                <a:latin typeface="Consolas" panose="020B0609020204030204" pitchFamily="49" charset="0"/>
              </a:rPr>
              <a:t>def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</a:rPr>
              <a:t> </a:t>
            </a:r>
            <a:r>
              <a:rPr lang="mr-IN" dirty="0" err="1">
                <a:solidFill>
                  <a:srgbClr val="0087E4"/>
                </a:solidFill>
                <a:latin typeface="Consolas" panose="020B0609020204030204" pitchFamily="49" charset="0"/>
              </a:rPr>
              <a:t>main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</a:rPr>
              <a:t>():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mr-IN" dirty="0" err="1">
                <a:solidFill>
                  <a:srgbClr val="0087E4"/>
                </a:solidFill>
                <a:latin typeface="Consolas" panose="020B0609020204030204" pitchFamily="49" charset="0"/>
              </a:rPr>
              <a:t>lst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_one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</a:rPr>
              <a:t> = [1, 2, -1]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mr-IN" dirty="0" err="1">
                <a:solidFill>
                  <a:srgbClr val="0087E4"/>
                </a:solidFill>
                <a:latin typeface="Consolas" panose="020B0609020204030204" pitchFamily="49" charset="0"/>
              </a:rPr>
              <a:t>lst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_two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</a:rPr>
              <a:t> = [7, 8, -4]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mr-IN" dirty="0" err="1">
                <a:solidFill>
                  <a:srgbClr val="0087E4"/>
                </a:solidFill>
                <a:latin typeface="Consolas" panose="020B0609020204030204" pitchFamily="49" charset="0"/>
              </a:rPr>
              <a:t>sneaky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_list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</a:rPr>
              <a:t>(</a:t>
            </a:r>
            <a:r>
              <a:rPr lang="mr-IN" dirty="0" err="1">
                <a:solidFill>
                  <a:srgbClr val="0087E4"/>
                </a:solidFill>
                <a:latin typeface="Consolas" panose="020B0609020204030204" pitchFamily="49" charset="0"/>
              </a:rPr>
              <a:t>lst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_one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</a:rPr>
              <a:t>, </a:t>
            </a:r>
            <a:r>
              <a:rPr lang="mr-IN" dirty="0" err="1">
                <a:solidFill>
                  <a:srgbClr val="0087E4"/>
                </a:solidFill>
                <a:latin typeface="Consolas" panose="020B0609020204030204" pitchFamily="49" charset="0"/>
              </a:rPr>
              <a:t>lst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_two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</a:rPr>
              <a:t>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mr-IN" dirty="0" err="1">
                <a:solidFill>
                  <a:srgbClr val="0087E4"/>
                </a:solidFill>
                <a:latin typeface="Consolas" panose="020B0609020204030204" pitchFamily="49" charset="0"/>
              </a:rPr>
              <a:t>print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</a:rPr>
              <a:t>(</a:t>
            </a:r>
            <a:r>
              <a:rPr lang="mr-IN" dirty="0" err="1">
                <a:solidFill>
                  <a:srgbClr val="0087E4"/>
                </a:solidFill>
                <a:latin typeface="Consolas" panose="020B0609020204030204" pitchFamily="49" charset="0"/>
              </a:rPr>
              <a:t>lst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_one)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#what does </a:t>
            </a:r>
            <a:r>
              <a:rPr lang="en-US" dirty="0" err="1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lst_one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contain now?</a:t>
            </a:r>
            <a:b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mr-IN" dirty="0" err="1">
                <a:solidFill>
                  <a:srgbClr val="0087E4"/>
                </a:solidFill>
                <a:latin typeface="Consolas" panose="020B0609020204030204" pitchFamily="49" charset="0"/>
              </a:rPr>
              <a:t>print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</a:rPr>
              <a:t>(</a:t>
            </a:r>
            <a:r>
              <a:rPr lang="mr-IN" dirty="0" err="1">
                <a:solidFill>
                  <a:srgbClr val="0087E4"/>
                </a:solidFill>
                <a:latin typeface="Consolas" panose="020B0609020204030204" pitchFamily="49" charset="0"/>
              </a:rPr>
              <a:t>lst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_two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</a:rPr>
              <a:t>)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#and </a:t>
            </a:r>
            <a:r>
              <a:rPr lang="en-US" dirty="0" err="1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lst_two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?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#program entry point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mr-IN" dirty="0" err="1">
                <a:solidFill>
                  <a:srgbClr val="0087E4"/>
                </a:solidFill>
                <a:latin typeface="Consolas" panose="020B0609020204030204" pitchFamily="49" charset="0"/>
              </a:rPr>
              <a:t>if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</a:rPr>
              <a:t> __</a:t>
            </a:r>
            <a:r>
              <a:rPr lang="mr-IN" dirty="0" err="1">
                <a:solidFill>
                  <a:srgbClr val="0087E4"/>
                </a:solidFill>
                <a:latin typeface="Consolas" panose="020B0609020204030204" pitchFamily="49" charset="0"/>
              </a:rPr>
              <a:t>name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</a:rPr>
              <a:t>__ == '__</a:t>
            </a:r>
            <a:r>
              <a:rPr lang="mr-IN" dirty="0" err="1">
                <a:solidFill>
                  <a:srgbClr val="0087E4"/>
                </a:solidFill>
                <a:latin typeface="Consolas" panose="020B0609020204030204" pitchFamily="49" charset="0"/>
              </a:rPr>
              <a:t>main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</a:rPr>
              <a:t>__’: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mr-IN" dirty="0" err="1">
                <a:solidFill>
                  <a:srgbClr val="0087E4"/>
                </a:solidFill>
                <a:latin typeface="Consolas" panose="020B0609020204030204" pitchFamily="49" charset="0"/>
              </a:rPr>
              <a:t>main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</a:rPr>
              <a:t>()</a:t>
            </a:r>
            <a:endParaRPr lang="en-US" dirty="0">
              <a:solidFill>
                <a:srgbClr val="0087E4"/>
              </a:solidFill>
              <a:latin typeface="Consolas" panose="020B0609020204030204" pitchFamily="49" charset="0"/>
              <a:cs typeface="Consolas" panose="020B0609020204030204" pitchFamily="49" charset="0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2209800" y="1371600"/>
            <a:ext cx="77724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accent3"/>
              </a:solidFill>
              <a:sym typeface="Wingdings"/>
            </a:endParaRPr>
          </a:p>
        </p:txBody>
      </p:sp>
    </p:spTree>
    <p:extLst>
      <p:ext uri="{BB962C8B-B14F-4D97-AF65-F5344CB8AC3E}">
        <p14:creationId xmlns:p14="http://schemas.microsoft.com/office/powerpoint/2010/main" val="20474552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>
                <a:solidFill>
                  <a:srgbClr val="A90533"/>
                </a:solidFill>
              </a:rPr>
              <a:t>Lists - Slice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3E3611-E631-7C4E-A202-C97BBAB820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can get a </a:t>
            </a:r>
            <a:r>
              <a:rPr lang="en-US" i="1" dirty="0"/>
              <a:t>slice</a:t>
            </a:r>
            <a:r>
              <a:rPr lang="en-US" dirty="0"/>
              <a:t> of a list by using a colon (</a:t>
            </a:r>
            <a:r>
              <a:rPr lang="en-US" dirty="0">
                <a:sym typeface="Wingdings"/>
              </a:rPr>
              <a:t>:) </a:t>
            </a:r>
          </a:p>
          <a:p>
            <a:r>
              <a:rPr lang="en-US" dirty="0">
                <a:sym typeface="Wingdings"/>
              </a:rPr>
              <a:t>Format: </a:t>
            </a:r>
            <a:r>
              <a:rPr lang="mr-IN" dirty="0"/>
              <a:t>[</a:t>
            </a:r>
            <a:r>
              <a:rPr lang="mr-IN" i="1" dirty="0" err="1"/>
              <a:t>start_index</a:t>
            </a:r>
            <a:r>
              <a:rPr lang="mr-IN" dirty="0" err="1"/>
              <a:t>:</a:t>
            </a:r>
            <a:r>
              <a:rPr lang="mr-IN" i="1" dirty="0" err="1"/>
              <a:t>end_index</a:t>
            </a:r>
            <a:r>
              <a:rPr lang="mr-IN" dirty="0"/>
              <a:t>]</a:t>
            </a:r>
            <a:endParaRPr lang="en-US" dirty="0"/>
          </a:p>
          <a:p>
            <a:pPr lvl="1"/>
            <a:r>
              <a:rPr lang="mr-IN" i="1" dirty="0" err="1">
                <a:solidFill>
                  <a:srgbClr val="004685"/>
                </a:solidFill>
              </a:rPr>
              <a:t>start_index</a:t>
            </a:r>
            <a:r>
              <a:rPr lang="en-US" i="1" dirty="0">
                <a:solidFill>
                  <a:srgbClr val="004685"/>
                </a:solidFill>
              </a:rPr>
              <a:t> </a:t>
            </a:r>
            <a:r>
              <a:rPr lang="en-US" dirty="0">
                <a:solidFill>
                  <a:srgbClr val="004685"/>
                </a:solidFill>
              </a:rPr>
              <a:t>and </a:t>
            </a:r>
            <a:r>
              <a:rPr lang="mr-IN" i="1" dirty="0" err="1">
                <a:solidFill>
                  <a:srgbClr val="004685"/>
                </a:solidFill>
              </a:rPr>
              <a:t>end_index</a:t>
            </a:r>
            <a:r>
              <a:rPr lang="en-US" i="1" dirty="0">
                <a:solidFill>
                  <a:srgbClr val="004685"/>
                </a:solidFill>
              </a:rPr>
              <a:t> </a:t>
            </a:r>
            <a:r>
              <a:rPr lang="en-US" dirty="0">
                <a:solidFill>
                  <a:srgbClr val="004685"/>
                </a:solidFill>
              </a:rPr>
              <a:t>are both optional</a:t>
            </a:r>
          </a:p>
          <a:p>
            <a:pPr lvl="1"/>
            <a:r>
              <a:rPr lang="mr-IN" i="1" dirty="0" err="1">
                <a:solidFill>
                  <a:srgbClr val="004685"/>
                </a:solidFill>
              </a:rPr>
              <a:t>start_index</a:t>
            </a:r>
            <a:r>
              <a:rPr lang="en-US" i="1" dirty="0">
                <a:solidFill>
                  <a:srgbClr val="004685"/>
                </a:solidFill>
              </a:rPr>
              <a:t> </a:t>
            </a:r>
            <a:r>
              <a:rPr lang="en-US" dirty="0">
                <a:solidFill>
                  <a:srgbClr val="004685"/>
                </a:solidFill>
              </a:rPr>
              <a:t>is the index of the first value (included in slice)</a:t>
            </a:r>
          </a:p>
          <a:p>
            <a:pPr lvl="1"/>
            <a:r>
              <a:rPr lang="mr-IN" i="1" dirty="0" err="1">
                <a:solidFill>
                  <a:srgbClr val="004685"/>
                </a:solidFill>
              </a:rPr>
              <a:t>end_index</a:t>
            </a:r>
            <a:r>
              <a:rPr lang="en-US" i="1" dirty="0">
                <a:solidFill>
                  <a:srgbClr val="004685"/>
                </a:solidFill>
              </a:rPr>
              <a:t> </a:t>
            </a:r>
            <a:r>
              <a:rPr lang="en-US" dirty="0">
                <a:solidFill>
                  <a:srgbClr val="004685"/>
                </a:solidFill>
              </a:rPr>
              <a:t>is the index of the last value (not included in slice)</a:t>
            </a:r>
          </a:p>
          <a:p>
            <a:pPr marL="228600" lvl="1" indent="0">
              <a:buNone/>
            </a:pPr>
            <a:br>
              <a:rPr lang="en-US" dirty="0"/>
            </a:b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my_list</a:t>
            </a:r>
            <a:r>
              <a:rPr lang="mr-IN" dirty="0">
                <a:latin typeface="Consolas" panose="020B0609020204030204" pitchFamily="49" charset="0"/>
              </a:rPr>
              <a:t> = [‘</a:t>
            </a:r>
            <a:r>
              <a:rPr lang="mr-IN" dirty="0" err="1">
                <a:latin typeface="Consolas" panose="020B0609020204030204" pitchFamily="49" charset="0"/>
              </a:rPr>
              <a:t>b</a:t>
            </a:r>
            <a:r>
              <a:rPr lang="mr-IN" dirty="0">
                <a:latin typeface="Consolas" panose="020B0609020204030204" pitchFamily="49" charset="0"/>
              </a:rPr>
              <a:t>’, ‘</a:t>
            </a:r>
            <a:r>
              <a:rPr lang="mr-IN" dirty="0" err="1">
                <a:latin typeface="Consolas" panose="020B0609020204030204" pitchFamily="49" charset="0"/>
              </a:rPr>
              <a:t>a</a:t>
            </a:r>
            <a:r>
              <a:rPr lang="mr-IN" dirty="0">
                <a:latin typeface="Consolas" panose="020B0609020204030204" pitchFamily="49" charset="0"/>
              </a:rPr>
              <a:t>’, ’</a:t>
            </a:r>
            <a:r>
              <a:rPr lang="mr-IN" dirty="0" err="1">
                <a:latin typeface="Consolas" panose="020B0609020204030204" pitchFamily="49" charset="0"/>
              </a:rPr>
              <a:t>n</a:t>
            </a:r>
            <a:r>
              <a:rPr lang="mr-IN" dirty="0">
                <a:latin typeface="Consolas" panose="020B0609020204030204" pitchFamily="49" charset="0"/>
              </a:rPr>
              <a:t>’, ‘</a:t>
            </a:r>
            <a:r>
              <a:rPr lang="mr-IN" dirty="0" err="1">
                <a:latin typeface="Consolas" panose="020B0609020204030204" pitchFamily="49" charset="0"/>
              </a:rPr>
              <a:t>a</a:t>
            </a:r>
            <a:r>
              <a:rPr lang="mr-IN" dirty="0">
                <a:latin typeface="Consolas" panose="020B0609020204030204" pitchFamily="49" charset="0"/>
              </a:rPr>
              <a:t>’, ’</a:t>
            </a:r>
            <a:r>
              <a:rPr lang="mr-IN" dirty="0" err="1">
                <a:latin typeface="Consolas" panose="020B0609020204030204" pitchFamily="49" charset="0"/>
              </a:rPr>
              <a:t>n</a:t>
            </a:r>
            <a:r>
              <a:rPr lang="mr-IN" dirty="0">
                <a:latin typeface="Consolas" panose="020B0609020204030204" pitchFamily="49" charset="0"/>
              </a:rPr>
              <a:t>’, ‘</a:t>
            </a:r>
            <a:r>
              <a:rPr lang="mr-IN" dirty="0" err="1">
                <a:latin typeface="Consolas" panose="020B0609020204030204" pitchFamily="49" charset="0"/>
              </a:rPr>
              <a:t>a</a:t>
            </a:r>
            <a:r>
              <a:rPr lang="mr-IN" dirty="0">
                <a:latin typeface="Consolas" panose="020B0609020204030204" pitchFamily="49" charset="0"/>
              </a:rPr>
              <a:t>’, ’</a:t>
            </a:r>
            <a:r>
              <a:rPr lang="mr-IN" dirty="0" err="1">
                <a:latin typeface="Consolas" panose="020B0609020204030204" pitchFamily="49" charset="0"/>
              </a:rPr>
              <a:t>s</a:t>
            </a:r>
            <a:r>
              <a:rPr lang="mr-IN" dirty="0">
                <a:latin typeface="Consolas" panose="020B0609020204030204" pitchFamily="49" charset="0"/>
              </a:rPr>
              <a:t>’] 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/>
              <a:t>Get elements from index 2 to 4</a:t>
            </a:r>
          </a:p>
          <a:p>
            <a:pPr marL="2286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print(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my_list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[2:5])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#returns slice with elements 3 to 5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/>
              <a:t>Get elements from index 4 to end</a:t>
            </a:r>
          </a:p>
          <a:p>
            <a:pPr marL="2286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print(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my_list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[4:])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#returns slice with elements 5 to end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5893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>
                <a:solidFill>
                  <a:srgbClr val="A90533"/>
                </a:solidFill>
              </a:rPr>
              <a:t>Lists - Slice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2008BA-A814-CD40-A79B-0B50C7F32D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Get elements from index 0 to end (entire list!)</a:t>
            </a:r>
          </a:p>
          <a:p>
            <a:pPr marL="2286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print(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my_list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[:])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#returns slice with elements 1 to end 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/>
              <a:t>Get elements from index 0 to -4 (counts from right to left)</a:t>
            </a:r>
          </a:p>
          <a:p>
            <a:pPr marL="2286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print(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my_list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[:-4])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#returns slice with elements from 1 to 3</a:t>
            </a:r>
          </a:p>
          <a:p>
            <a:r>
              <a:rPr lang="en-US" dirty="0"/>
              <a:t>Another way to copy a list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copy_my_list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my_list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[:]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#creates new list from slice with elements 1 to end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copy_my_list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</a:p>
          <a:p>
            <a:r>
              <a:rPr lang="en-US" dirty="0"/>
              <a:t>Let’s test it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copy_my_list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is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my_list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#same references?</a:t>
            </a:r>
            <a:b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copy_my_list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==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my_list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#same values?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2209800" y="1676400"/>
            <a:ext cx="77724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 indent="0">
              <a:buNone/>
            </a:pPr>
            <a:endParaRPr lang="en-US" dirty="0">
              <a:solidFill>
                <a:srgbClr val="7F7F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67354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>
                <a:solidFill>
                  <a:srgbClr val="A90533"/>
                </a:solidFill>
              </a:rPr>
              <a:t>Lists </a:t>
            </a:r>
            <a:r>
              <a:rPr lang="mr-IN" sz="3000" dirty="0">
                <a:solidFill>
                  <a:srgbClr val="A90533"/>
                </a:solidFill>
              </a:rPr>
              <a:t>–</a:t>
            </a:r>
            <a:r>
              <a:rPr lang="en-US" sz="3000" dirty="0">
                <a:solidFill>
                  <a:srgbClr val="A90533"/>
                </a:solidFill>
              </a:rPr>
              <a:t> Slice</a:t>
            </a:r>
            <a:endParaRPr lang="en-US" sz="3000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B4913E-F222-E849-98B1-E0295BBA51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can also update list elements by specifying an index or slice</a:t>
            </a:r>
          </a:p>
          <a:p>
            <a:r>
              <a:rPr lang="en-US" dirty="0"/>
              <a:t>Here we have a list of odd numbers</a:t>
            </a:r>
            <a:br>
              <a:rPr lang="en-US" dirty="0">
                <a:solidFill>
                  <a:srgbClr val="004785"/>
                </a:solidFill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odd_numbers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[2, 4, 6, 8]</a:t>
            </a:r>
          </a:p>
          <a:p>
            <a:pPr lvl="1"/>
            <a:r>
              <a:rPr lang="en-US" dirty="0">
                <a:solidFill>
                  <a:srgbClr val="004685"/>
                </a:solidFill>
              </a:rPr>
              <a:t>wait </a:t>
            </a:r>
            <a:r>
              <a:rPr lang="mr-IN" dirty="0">
                <a:solidFill>
                  <a:srgbClr val="004685"/>
                </a:solidFill>
              </a:rPr>
              <a:t>…</a:t>
            </a:r>
            <a:r>
              <a:rPr lang="en-US" dirty="0">
                <a:solidFill>
                  <a:srgbClr val="004685"/>
                </a:solidFill>
              </a:rPr>
              <a:t> what?  Let’s make some changes!</a:t>
            </a:r>
          </a:p>
          <a:p>
            <a:r>
              <a:rPr lang="en-US" dirty="0"/>
              <a:t>Of course, we can update (a single) element at index 0</a:t>
            </a:r>
            <a:br>
              <a:rPr lang="en-US" dirty="0">
                <a:solidFill>
                  <a:srgbClr val="004785"/>
                </a:solidFill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odd_numbers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[0] = 1</a:t>
            </a:r>
            <a:b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odd_numbers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#should output [1, 4, 6, 8]</a:t>
            </a:r>
            <a:endParaRPr lang="en-US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/>
              <a:t>We can also update (multiple) elements from index 1 to 3</a:t>
            </a:r>
            <a:br>
              <a:rPr lang="en-US" dirty="0">
                <a:solidFill>
                  <a:srgbClr val="004785"/>
                </a:solidFill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odd_numbers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[1:4] = [3, 5, 7]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odd_numbers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#should output [1, 3, 5, 7]</a:t>
            </a:r>
          </a:p>
          <a:p>
            <a:pPr lvl="1"/>
            <a:r>
              <a:rPr lang="en-US" dirty="0">
                <a:solidFill>
                  <a:srgbClr val="004685"/>
                </a:solidFill>
              </a:rPr>
              <a:t>Note: index 4 doesn’t exist in the list.  Python doesn’t care!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3562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05D2F-7B93-544E-87D3-73A7FDA81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Lists</a:t>
            </a:r>
          </a:p>
        </p:txBody>
      </p:sp>
    </p:spTree>
    <p:extLst>
      <p:ext uri="{BB962C8B-B14F-4D97-AF65-F5344CB8AC3E}">
        <p14:creationId xmlns:p14="http://schemas.microsoft.com/office/powerpoint/2010/main" val="25654737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6"/>
          <p:cNvSpPr txBox="1">
            <a:spLocks/>
          </p:cNvSpPr>
          <p:nvPr/>
        </p:nvSpPr>
        <p:spPr>
          <a:xfrm>
            <a:off x="1891780" y="1828801"/>
            <a:ext cx="7988096" cy="2894775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100" b="1" dirty="0">
              <a:solidFill>
                <a:srgbClr val="004785">
                  <a:lumMod val="75000"/>
                </a:srgb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EEE270-8DE1-9042-AC15-6CECCF653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Strings</a:t>
            </a: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24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5000"/>
    </mc:Choice>
    <mc:Fallback xmlns="">
      <p:transition advTm="500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Strings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/>
              <a:buChar char="•"/>
            </a:pPr>
            <a:r>
              <a:rPr lang="en-US" dirty="0"/>
              <a:t>A</a:t>
            </a:r>
            <a:r>
              <a:rPr lang="en-US" i="1" dirty="0"/>
              <a:t> string </a:t>
            </a:r>
            <a:r>
              <a:rPr lang="en-US" dirty="0"/>
              <a:t>is a sequence of characters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A </a:t>
            </a:r>
            <a:r>
              <a:rPr lang="en-US" i="1" dirty="0"/>
              <a:t>string</a:t>
            </a:r>
            <a:r>
              <a:rPr lang="en-US" dirty="0"/>
              <a:t> is kind of like a list </a:t>
            </a:r>
            <a:r>
              <a:rPr lang="mr-IN" dirty="0"/>
              <a:t>–</a:t>
            </a:r>
            <a:r>
              <a:rPr lang="en-US" dirty="0"/>
              <a:t> just imagine a string as a list of characters!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Unlike lists, strings are</a:t>
            </a:r>
            <a:r>
              <a:rPr lang="en-US" i="1" dirty="0"/>
              <a:t> immutable</a:t>
            </a:r>
            <a:r>
              <a:rPr lang="en-US" dirty="0"/>
              <a:t>, which means, once defined, you cannot change the individual elements (characters) of a string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For example, if we have a list: </a:t>
            </a:r>
            <a:br>
              <a:rPr lang="en-US" dirty="0">
                <a:solidFill>
                  <a:schemeClr val="accent3"/>
                </a:solidFill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my_menu_choices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[‘burger’, ‘fries’, ‘coke’]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We can get a single value: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main_course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my_menu_choices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[0]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We can also update a single value:</a:t>
            </a:r>
            <a:br>
              <a:rPr lang="en-US" dirty="0">
                <a:solidFill>
                  <a:srgbClr val="004785"/>
                </a:solidFill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my_menu_choices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[0] = ‘cheese burger’ </a:t>
            </a:r>
          </a:p>
          <a:p>
            <a:pPr marL="285750" indent="-285750">
              <a:buFont typeface="Arial"/>
              <a:buChar char="•"/>
            </a:pPr>
            <a:endParaRPr lang="en-US" dirty="0">
              <a:solidFill>
                <a:srgbClr val="004785"/>
              </a:solidFill>
            </a:endParaRPr>
          </a:p>
          <a:p>
            <a:pPr marL="285750" indent="-285750">
              <a:buFontTx/>
              <a:buChar char="-"/>
            </a:pPr>
            <a:endParaRPr lang="en-US" dirty="0">
              <a:solidFill>
                <a:srgbClr val="004785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7878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Strings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/>
              <a:buChar char="•"/>
            </a:pPr>
            <a:r>
              <a:rPr lang="en-US" dirty="0"/>
              <a:t>However, if we have a string:</a:t>
            </a:r>
            <a:br>
              <a:rPr lang="en-US" dirty="0">
                <a:solidFill>
                  <a:srgbClr val="004785"/>
                </a:solidFill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my_restaurant_choice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‘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Mcdonalds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’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We CAN get a single value (character):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my_restaurant_choice_third_letter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my_restaurant_choice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[2]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But we CAN’T directly update a single value (character) </a:t>
            </a:r>
            <a:r>
              <a:rPr lang="mr-IN" dirty="0"/>
              <a:t>–</a:t>
            </a:r>
            <a:r>
              <a:rPr lang="en-US" dirty="0"/>
              <a:t> this won’t work:</a:t>
            </a:r>
            <a:br>
              <a:rPr lang="en-US" dirty="0">
                <a:solidFill>
                  <a:srgbClr val="004785"/>
                </a:solidFill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my_restaurant_choice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[2] = ‘D’ </a:t>
            </a:r>
            <a:br>
              <a:rPr lang="en-US" dirty="0">
                <a:solidFill>
                  <a:schemeClr val="accent3"/>
                </a:solidFill>
              </a:rPr>
            </a:br>
            <a:r>
              <a:rPr lang="en-US" dirty="0"/>
              <a:t>- You will get an error because strings are </a:t>
            </a:r>
            <a:r>
              <a:rPr lang="en-US" i="1" dirty="0"/>
              <a:t>immutable</a:t>
            </a:r>
          </a:p>
          <a:p>
            <a:pPr marL="285750" indent="-285750">
              <a:buFontTx/>
              <a:buChar char="-"/>
            </a:pPr>
            <a:endParaRPr lang="en-US" dirty="0">
              <a:solidFill>
                <a:srgbClr val="004785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6125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>
                <a:solidFill>
                  <a:srgbClr val="A90533"/>
                </a:solidFill>
              </a:rPr>
              <a:t>Slicing Strings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C9DACA-CD7F-0249-A12D-824612DE53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ym typeface="Wingdings"/>
              </a:rPr>
              <a:t>Like a list, we </a:t>
            </a:r>
            <a:r>
              <a:rPr lang="en-US" dirty="0"/>
              <a:t>can get a slice from a string!</a:t>
            </a:r>
          </a:p>
          <a:p>
            <a:pPr lvl="1"/>
            <a:r>
              <a:rPr lang="en-US" dirty="0">
                <a:solidFill>
                  <a:srgbClr val="004685"/>
                </a:solidFill>
              </a:rPr>
              <a:t>This is called a </a:t>
            </a:r>
            <a:r>
              <a:rPr lang="en-US" i="1" dirty="0">
                <a:solidFill>
                  <a:srgbClr val="004685"/>
                </a:solidFill>
              </a:rPr>
              <a:t>substring</a:t>
            </a:r>
          </a:p>
          <a:p>
            <a:pPr lvl="1"/>
            <a:r>
              <a:rPr lang="en-US" dirty="0">
                <a:solidFill>
                  <a:srgbClr val="004685"/>
                </a:solidFill>
              </a:rPr>
              <a:t>Use the same colon (</a:t>
            </a:r>
            <a:r>
              <a:rPr lang="en-US" dirty="0">
                <a:solidFill>
                  <a:srgbClr val="004685"/>
                </a:solidFill>
                <a:sym typeface="Wingdings"/>
              </a:rPr>
              <a:t>:) syntax</a:t>
            </a:r>
            <a:endParaRPr lang="en-US" dirty="0">
              <a:solidFill>
                <a:srgbClr val="004685"/>
              </a:solidFill>
            </a:endParaRPr>
          </a:p>
          <a:p>
            <a:r>
              <a:rPr lang="en-US" dirty="0">
                <a:sym typeface="Wingdings"/>
              </a:rPr>
              <a:t>Format: </a:t>
            </a:r>
            <a:r>
              <a:rPr lang="mr-IN" dirty="0"/>
              <a:t>[</a:t>
            </a:r>
            <a:r>
              <a:rPr lang="mr-IN" i="1" dirty="0" err="1"/>
              <a:t>start_index</a:t>
            </a:r>
            <a:r>
              <a:rPr lang="mr-IN" dirty="0" err="1"/>
              <a:t>:</a:t>
            </a:r>
            <a:r>
              <a:rPr lang="mr-IN" i="1" dirty="0" err="1"/>
              <a:t>end_index</a:t>
            </a:r>
            <a:r>
              <a:rPr lang="mr-IN" dirty="0"/>
              <a:t>]</a:t>
            </a:r>
            <a:endParaRPr lang="en-US" dirty="0"/>
          </a:p>
          <a:p>
            <a:pPr lvl="1"/>
            <a:r>
              <a:rPr lang="mr-IN" i="1" dirty="0" err="1">
                <a:solidFill>
                  <a:srgbClr val="004685"/>
                </a:solidFill>
              </a:rPr>
              <a:t>start_index</a:t>
            </a:r>
            <a:r>
              <a:rPr lang="en-US" i="1" dirty="0">
                <a:solidFill>
                  <a:srgbClr val="004685"/>
                </a:solidFill>
              </a:rPr>
              <a:t> </a:t>
            </a:r>
            <a:r>
              <a:rPr lang="en-US" dirty="0">
                <a:solidFill>
                  <a:srgbClr val="004685"/>
                </a:solidFill>
              </a:rPr>
              <a:t>is the index of the first value (included in slice)</a:t>
            </a:r>
          </a:p>
          <a:p>
            <a:pPr lvl="1"/>
            <a:r>
              <a:rPr lang="mr-IN" i="1" dirty="0" err="1">
                <a:solidFill>
                  <a:srgbClr val="004685"/>
                </a:solidFill>
              </a:rPr>
              <a:t>end_index</a:t>
            </a:r>
            <a:r>
              <a:rPr lang="en-US" i="1" dirty="0">
                <a:solidFill>
                  <a:srgbClr val="004685"/>
                </a:solidFill>
              </a:rPr>
              <a:t> </a:t>
            </a:r>
            <a:r>
              <a:rPr lang="en-US" dirty="0">
                <a:solidFill>
                  <a:srgbClr val="004685"/>
                </a:solidFill>
              </a:rPr>
              <a:t>is the index of the last value (not included in slice)</a:t>
            </a:r>
            <a:endParaRPr lang="en-US" i="1" dirty="0">
              <a:solidFill>
                <a:srgbClr val="004685"/>
              </a:solidFill>
            </a:endParaRPr>
          </a:p>
          <a:p>
            <a:pPr marL="228600" lvl="1" indent="0">
              <a:buNone/>
            </a:pPr>
            <a:br>
              <a:rPr lang="en-US" dirty="0">
                <a:solidFill>
                  <a:srgbClr val="004785"/>
                </a:solidFill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s = ‘Hello world!’	</a:t>
            </a:r>
          </a:p>
          <a:p>
            <a:r>
              <a:rPr lang="en-US" dirty="0"/>
              <a:t>Get characters from index 0 to 5</a:t>
            </a:r>
          </a:p>
          <a:p>
            <a:pPr marL="228600" lvl="1" indent="0">
              <a:buNone/>
            </a:pPr>
            <a:r>
              <a:rPr lang="mr-IN" dirty="0" err="1">
                <a:latin typeface="Consolas" panose="020B0609020204030204" pitchFamily="49" charset="0"/>
              </a:rPr>
              <a:t>print</a:t>
            </a:r>
            <a:r>
              <a:rPr lang="mr-IN" dirty="0">
                <a:latin typeface="Consolas" panose="020B0609020204030204" pitchFamily="49" charset="0"/>
              </a:rPr>
              <a:t>(</a:t>
            </a:r>
            <a:r>
              <a:rPr lang="mr-IN" dirty="0" err="1">
                <a:latin typeface="Consolas" panose="020B0609020204030204" pitchFamily="49" charset="0"/>
              </a:rPr>
              <a:t>s</a:t>
            </a:r>
            <a:r>
              <a:rPr lang="mr-IN" dirty="0">
                <a:latin typeface="Consolas" panose="020B0609020204030204" pitchFamily="49" charset="0"/>
              </a:rPr>
              <a:t>[:5])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#returns substring with characters 1 to 5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9" name="Content Placeholder 4"/>
          <p:cNvSpPr txBox="1">
            <a:spLocks/>
          </p:cNvSpPr>
          <p:nvPr/>
        </p:nvSpPr>
        <p:spPr>
          <a:xfrm>
            <a:off x="2209800" y="1676400"/>
            <a:ext cx="77724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1007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>
                <a:solidFill>
                  <a:srgbClr val="A90533"/>
                </a:solidFill>
              </a:rPr>
              <a:t>Slicing Strings -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0FC874-E0CD-2349-AF00-EEE38AAF31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Set a variable </a:t>
            </a:r>
            <a:r>
              <a:rPr lang="en-US" dirty="0">
                <a:solidFill>
                  <a:srgbClr val="0087E4"/>
                </a:solidFill>
              </a:rPr>
              <a:t>name</a:t>
            </a:r>
            <a:r>
              <a:rPr lang="en-US" dirty="0"/>
              <a:t> to the value of your first and last name</a:t>
            </a:r>
          </a:p>
          <a:p>
            <a:r>
              <a:rPr lang="en-US" dirty="0"/>
              <a:t>Print the </a:t>
            </a:r>
            <a:r>
              <a:rPr lang="en-US" i="1" dirty="0"/>
              <a:t>substring</a:t>
            </a:r>
            <a:r>
              <a:rPr lang="en-US" dirty="0"/>
              <a:t> containing just your first name, without counting the letters in your first name</a:t>
            </a:r>
          </a:p>
          <a:p>
            <a:pPr lvl="1"/>
            <a:r>
              <a:rPr lang="en-US" dirty="0">
                <a:solidFill>
                  <a:srgbClr val="004685"/>
                </a:solidFill>
              </a:rPr>
              <a:t>Hint: Use the built-in string </a:t>
            </a:r>
            <a:r>
              <a:rPr lang="en-US" i="1" dirty="0">
                <a:solidFill>
                  <a:srgbClr val="004685"/>
                </a:solidFill>
              </a:rPr>
              <a:t>index</a:t>
            </a:r>
            <a:r>
              <a:rPr lang="en-US" dirty="0">
                <a:solidFill>
                  <a:srgbClr val="004685"/>
                </a:solidFill>
              </a:rPr>
              <a:t> method to locate the space</a:t>
            </a:r>
          </a:p>
          <a:p>
            <a:pPr marL="2286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name = 'Brandon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Krakowsky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’</a:t>
            </a:r>
          </a:p>
          <a:p>
            <a:pPr marL="228600" lvl="1" indent="0"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first_space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name.index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(' ')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#get the index of the first space in the string</a:t>
            </a:r>
            <a:b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print(name[0:first_space])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#use the </a:t>
            </a:r>
            <a:r>
              <a:rPr lang="en-US" i="1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first_space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index when getting the substring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9" name="Content Placeholder 4"/>
          <p:cNvSpPr txBox="1">
            <a:spLocks/>
          </p:cNvSpPr>
          <p:nvPr/>
        </p:nvSpPr>
        <p:spPr>
          <a:xfrm>
            <a:off x="2209800" y="1676400"/>
            <a:ext cx="77724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91789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>
                <a:solidFill>
                  <a:srgbClr val="A90533"/>
                </a:solidFill>
              </a:rPr>
              <a:t>Slicing Strings -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66A02A-318F-854F-9A8C-CF86AA93BD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code to print the 3rd to the 16th letters of the alphabet</a:t>
            </a:r>
          </a:p>
          <a:p>
            <a:pPr marL="228600" lvl="1">
              <a:spcBef>
                <a:spcPts val="1200"/>
              </a:spcBef>
              <a:spcAft>
                <a:spcPts val="200"/>
              </a:spcAft>
            </a:pPr>
            <a:r>
              <a:rPr lang="en-US" dirty="0">
                <a:solidFill>
                  <a:srgbClr val="004685"/>
                </a:solidFill>
              </a:rPr>
              <a:t>First, import the </a:t>
            </a:r>
            <a:r>
              <a:rPr lang="en-US" i="1" dirty="0">
                <a:solidFill>
                  <a:srgbClr val="004685"/>
                </a:solidFill>
              </a:rPr>
              <a:t>string</a:t>
            </a:r>
            <a:r>
              <a:rPr lang="en-US" dirty="0">
                <a:solidFill>
                  <a:srgbClr val="004685"/>
                </a:solidFill>
              </a:rPr>
              <a:t> module, to gain access to additional useful string methods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import string </a:t>
            </a:r>
          </a:p>
          <a:p>
            <a:pPr marL="228600" lvl="1">
              <a:spcBef>
                <a:spcPts val="1200"/>
              </a:spcBef>
              <a:spcAft>
                <a:spcPts val="200"/>
              </a:spcAft>
            </a:pPr>
            <a:r>
              <a:rPr lang="en-US" dirty="0">
                <a:solidFill>
                  <a:srgbClr val="004685"/>
                </a:solidFill>
              </a:rPr>
              <a:t>Then you can use the following variable to get all lowercase letters 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alphabet =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string.</a:t>
            </a:r>
            <a:r>
              <a:rPr lang="en-US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ascii_lowercase</a:t>
            </a:r>
            <a:endParaRPr lang="en-US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28600" lvl="1">
              <a:spcBef>
                <a:spcPts val="1200"/>
              </a:spcBef>
              <a:spcAft>
                <a:spcPts val="200"/>
              </a:spcAft>
            </a:pPr>
            <a:r>
              <a:rPr lang="en-US" i="1" dirty="0">
                <a:solidFill>
                  <a:srgbClr val="004685"/>
                </a:solidFill>
              </a:rPr>
              <a:t>alphabet</a:t>
            </a:r>
            <a:r>
              <a:rPr lang="en-US" dirty="0">
                <a:solidFill>
                  <a:srgbClr val="004685"/>
                </a:solidFill>
              </a:rPr>
              <a:t> is a string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print(type(alphabet))</a:t>
            </a:r>
          </a:p>
          <a:p>
            <a:pPr marL="228600" lvl="1">
              <a:spcBef>
                <a:spcPts val="1200"/>
              </a:spcBef>
              <a:spcAft>
                <a:spcPts val="200"/>
              </a:spcAft>
            </a:pPr>
            <a:r>
              <a:rPr lang="en-US" dirty="0">
                <a:solidFill>
                  <a:srgbClr val="004685"/>
                </a:solidFill>
              </a:rPr>
              <a:t>Print the new string by slicing the 3</a:t>
            </a:r>
            <a:r>
              <a:rPr lang="en-US" baseline="30000" dirty="0">
                <a:solidFill>
                  <a:srgbClr val="004685"/>
                </a:solidFill>
              </a:rPr>
              <a:t>rd</a:t>
            </a:r>
            <a:r>
              <a:rPr lang="en-US" dirty="0">
                <a:solidFill>
                  <a:srgbClr val="004685"/>
                </a:solidFill>
              </a:rPr>
              <a:t> to the 16</a:t>
            </a:r>
            <a:r>
              <a:rPr lang="en-US" baseline="30000" dirty="0">
                <a:solidFill>
                  <a:srgbClr val="004685"/>
                </a:solidFill>
              </a:rPr>
              <a:t>th</a:t>
            </a:r>
            <a:r>
              <a:rPr lang="en-US" dirty="0">
                <a:solidFill>
                  <a:srgbClr val="004685"/>
                </a:solidFill>
              </a:rPr>
              <a:t> letters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print(alphabet[2:16])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4282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>
                <a:solidFill>
                  <a:srgbClr val="A90533"/>
                </a:solidFill>
              </a:rPr>
              <a:t>Some String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F6845E-CED0-414D-B176-3507ADE0C3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0735" y="1122134"/>
            <a:ext cx="10263171" cy="4778994"/>
          </a:xfrm>
        </p:spPr>
        <p:txBody>
          <a:bodyPr>
            <a:normAutofit/>
          </a:bodyPr>
          <a:lstStyle/>
          <a:p>
            <a:r>
              <a:rPr lang="en-US" sz="1900" dirty="0"/>
              <a:t>Here are some useful built-in string methods:</a:t>
            </a:r>
          </a:p>
          <a:p>
            <a:pPr lvl="1"/>
            <a:r>
              <a:rPr lang="en-US" sz="1900" dirty="0" err="1"/>
              <a:t>string.capitalize</a:t>
            </a:r>
            <a:r>
              <a:rPr lang="en-US" sz="1900" dirty="0"/>
              <a:t>() </a:t>
            </a:r>
            <a:r>
              <a:rPr lang="mr-IN" sz="1900" dirty="0"/>
              <a:t>–</a:t>
            </a:r>
            <a:r>
              <a:rPr lang="en-US" sz="1900" dirty="0"/>
              <a:t> capitalizes first letter of </a:t>
            </a:r>
            <a:r>
              <a:rPr lang="en-US" sz="1900" i="1" dirty="0"/>
              <a:t>string</a:t>
            </a:r>
          </a:p>
          <a:p>
            <a:pPr lvl="1"/>
            <a:r>
              <a:rPr lang="en-US" sz="1900" dirty="0" err="1"/>
              <a:t>string.startswith</a:t>
            </a:r>
            <a:r>
              <a:rPr lang="en-US" sz="1900" dirty="0"/>
              <a:t>(</a:t>
            </a:r>
            <a:r>
              <a:rPr lang="en-US" sz="1900" i="1" dirty="0"/>
              <a:t>prefix</a:t>
            </a:r>
            <a:r>
              <a:rPr lang="en-US" sz="1900" dirty="0"/>
              <a:t>) </a:t>
            </a:r>
            <a:r>
              <a:rPr lang="mr-IN" sz="1900" dirty="0"/>
              <a:t>–</a:t>
            </a:r>
            <a:r>
              <a:rPr lang="en-US" sz="1900" dirty="0"/>
              <a:t> determines if </a:t>
            </a:r>
            <a:r>
              <a:rPr lang="en-US" sz="1900" i="1" dirty="0"/>
              <a:t>string</a:t>
            </a:r>
            <a:r>
              <a:rPr lang="en-US" sz="1900" dirty="0"/>
              <a:t> starts with </a:t>
            </a:r>
            <a:r>
              <a:rPr lang="en-US" sz="1900" i="1" dirty="0"/>
              <a:t>prefix</a:t>
            </a:r>
          </a:p>
          <a:p>
            <a:pPr lvl="1"/>
            <a:r>
              <a:rPr lang="en-US" sz="1900" dirty="0" err="1"/>
              <a:t>string.endswith</a:t>
            </a:r>
            <a:r>
              <a:rPr lang="en-US" sz="1900" dirty="0"/>
              <a:t>(</a:t>
            </a:r>
            <a:r>
              <a:rPr lang="en-US" sz="1900" i="1" dirty="0"/>
              <a:t>suffix</a:t>
            </a:r>
            <a:r>
              <a:rPr lang="en-US" sz="1900" dirty="0"/>
              <a:t>)</a:t>
            </a:r>
            <a:r>
              <a:rPr lang="mr-IN" sz="1900" dirty="0"/>
              <a:t> –</a:t>
            </a:r>
            <a:r>
              <a:rPr lang="en-US" sz="1900" dirty="0"/>
              <a:t> determines if </a:t>
            </a:r>
            <a:r>
              <a:rPr lang="en-US" sz="1900" i="1" dirty="0"/>
              <a:t>string</a:t>
            </a:r>
            <a:r>
              <a:rPr lang="en-US" sz="1900" dirty="0"/>
              <a:t> ends with </a:t>
            </a:r>
            <a:r>
              <a:rPr lang="en-US" sz="1900" i="1" dirty="0"/>
              <a:t>suffix</a:t>
            </a:r>
          </a:p>
          <a:p>
            <a:pPr lvl="1"/>
            <a:r>
              <a:rPr lang="en-US" sz="1900" dirty="0" err="1"/>
              <a:t>string.isupper</a:t>
            </a:r>
            <a:r>
              <a:rPr lang="en-US" sz="1900" dirty="0"/>
              <a:t>()</a:t>
            </a:r>
            <a:r>
              <a:rPr lang="mr-IN" sz="1900" dirty="0"/>
              <a:t> –</a:t>
            </a:r>
            <a:r>
              <a:rPr lang="en-US" sz="1900" dirty="0"/>
              <a:t> determines if all characters in the </a:t>
            </a:r>
            <a:r>
              <a:rPr lang="en-US" sz="1900" i="1" dirty="0"/>
              <a:t>string</a:t>
            </a:r>
            <a:r>
              <a:rPr lang="en-US" sz="1900" dirty="0"/>
              <a:t> are uppercase</a:t>
            </a:r>
          </a:p>
          <a:p>
            <a:pPr lvl="1"/>
            <a:r>
              <a:rPr lang="en-US" sz="1900" dirty="0" err="1"/>
              <a:t>string.islower</a:t>
            </a:r>
            <a:r>
              <a:rPr lang="en-US" sz="1900" dirty="0"/>
              <a:t>()</a:t>
            </a:r>
            <a:r>
              <a:rPr lang="mr-IN" sz="1900" dirty="0"/>
              <a:t> –</a:t>
            </a:r>
            <a:r>
              <a:rPr lang="en-US" sz="1900" dirty="0"/>
              <a:t> determines if all characters in the </a:t>
            </a:r>
            <a:r>
              <a:rPr lang="en-US" sz="1900" i="1" dirty="0"/>
              <a:t>string</a:t>
            </a:r>
            <a:r>
              <a:rPr lang="en-US" sz="1900" dirty="0"/>
              <a:t> are lowercase</a:t>
            </a:r>
          </a:p>
          <a:p>
            <a:pPr lvl="1"/>
            <a:r>
              <a:rPr lang="en-US" sz="1900" dirty="0" err="1"/>
              <a:t>string.find</a:t>
            </a:r>
            <a:r>
              <a:rPr lang="en-US" sz="1900" dirty="0"/>
              <a:t>(</a:t>
            </a:r>
            <a:r>
              <a:rPr lang="en-US" sz="1900" i="1" dirty="0"/>
              <a:t>str</a:t>
            </a:r>
            <a:r>
              <a:rPr lang="en-US" sz="1900" dirty="0"/>
              <a:t>) </a:t>
            </a:r>
            <a:r>
              <a:rPr lang="mr-IN" sz="1900" dirty="0"/>
              <a:t>–</a:t>
            </a:r>
            <a:r>
              <a:rPr lang="en-US" sz="1900" dirty="0"/>
              <a:t> determines if </a:t>
            </a:r>
            <a:r>
              <a:rPr lang="en-US" sz="1900" i="1" dirty="0"/>
              <a:t>str</a:t>
            </a:r>
            <a:r>
              <a:rPr lang="en-US" sz="1900" dirty="0"/>
              <a:t> occurs in </a:t>
            </a:r>
            <a:r>
              <a:rPr lang="en-US" sz="1900" i="1" dirty="0"/>
              <a:t>string</a:t>
            </a:r>
          </a:p>
          <a:p>
            <a:pPr lvl="1"/>
            <a:r>
              <a:rPr lang="en-US" sz="1900" dirty="0" err="1"/>
              <a:t>string.index</a:t>
            </a:r>
            <a:r>
              <a:rPr lang="en-US" sz="1900" dirty="0"/>
              <a:t>(</a:t>
            </a:r>
            <a:r>
              <a:rPr lang="en-US" sz="1900" i="1" dirty="0"/>
              <a:t>str</a:t>
            </a:r>
            <a:r>
              <a:rPr lang="en-US" sz="1900" dirty="0"/>
              <a:t>) </a:t>
            </a:r>
            <a:r>
              <a:rPr lang="mr-IN" sz="1900" dirty="0"/>
              <a:t>–</a:t>
            </a:r>
            <a:r>
              <a:rPr lang="en-US" sz="1900" dirty="0"/>
              <a:t> determines index of </a:t>
            </a:r>
            <a:r>
              <a:rPr lang="en-US" sz="1900" i="1" dirty="0"/>
              <a:t>str</a:t>
            </a:r>
            <a:r>
              <a:rPr lang="en-US" sz="1900" dirty="0"/>
              <a:t> in </a:t>
            </a:r>
            <a:r>
              <a:rPr lang="en-US" sz="1900" i="1" dirty="0"/>
              <a:t>string</a:t>
            </a:r>
          </a:p>
          <a:p>
            <a:pPr lvl="1"/>
            <a:r>
              <a:rPr lang="en-US" sz="1900" dirty="0" err="1"/>
              <a:t>string.replace</a:t>
            </a:r>
            <a:r>
              <a:rPr lang="en-US" sz="1900" dirty="0"/>
              <a:t>(</a:t>
            </a:r>
            <a:r>
              <a:rPr lang="en-US" sz="1900" i="1" dirty="0"/>
              <a:t>old</a:t>
            </a:r>
            <a:r>
              <a:rPr lang="en-US" sz="1900" dirty="0"/>
              <a:t>, </a:t>
            </a:r>
            <a:r>
              <a:rPr lang="en-US" sz="1900" i="1" dirty="0"/>
              <a:t>new</a:t>
            </a:r>
            <a:r>
              <a:rPr lang="en-US" sz="1900" dirty="0"/>
              <a:t>) </a:t>
            </a:r>
            <a:r>
              <a:rPr lang="mr-IN" sz="1900" dirty="0"/>
              <a:t>–</a:t>
            </a:r>
            <a:r>
              <a:rPr lang="en-US" sz="1900" dirty="0"/>
              <a:t> replaces all occurrences of </a:t>
            </a:r>
            <a:r>
              <a:rPr lang="en-US" sz="1900" i="1" dirty="0"/>
              <a:t>old</a:t>
            </a:r>
            <a:r>
              <a:rPr lang="en-US" sz="1900" dirty="0"/>
              <a:t> in </a:t>
            </a:r>
            <a:r>
              <a:rPr lang="en-US" sz="1900" i="1" dirty="0"/>
              <a:t>string </a:t>
            </a:r>
            <a:r>
              <a:rPr lang="en-US" sz="1900" dirty="0"/>
              <a:t>with </a:t>
            </a:r>
            <a:r>
              <a:rPr lang="en-US" sz="1900" i="1" dirty="0"/>
              <a:t>new</a:t>
            </a:r>
          </a:p>
          <a:p>
            <a:pPr lvl="1"/>
            <a:r>
              <a:rPr lang="en-US" sz="1900" dirty="0" err="1"/>
              <a:t>string.strip</a:t>
            </a:r>
            <a:r>
              <a:rPr lang="en-US" sz="1900" dirty="0"/>
              <a:t>() </a:t>
            </a:r>
            <a:r>
              <a:rPr lang="mr-IN" sz="1900" dirty="0"/>
              <a:t>–</a:t>
            </a:r>
            <a:r>
              <a:rPr lang="en-US" sz="1900" dirty="0"/>
              <a:t> trims whitespace from beginning and end of </a:t>
            </a:r>
            <a:r>
              <a:rPr lang="en-US" sz="1900" i="1" dirty="0"/>
              <a:t>string</a:t>
            </a:r>
          </a:p>
          <a:p>
            <a:pPr lvl="1"/>
            <a:r>
              <a:rPr lang="en-US" sz="1900" dirty="0" err="1"/>
              <a:t>string.upper</a:t>
            </a:r>
            <a:r>
              <a:rPr lang="en-US" sz="1900" dirty="0"/>
              <a:t>() - returns uppercased string from given </a:t>
            </a:r>
            <a:r>
              <a:rPr lang="en-US" sz="1900" i="1" dirty="0"/>
              <a:t>string</a:t>
            </a:r>
          </a:p>
          <a:p>
            <a:pPr lvl="1"/>
            <a:r>
              <a:rPr lang="en-US" sz="1900" dirty="0" err="1"/>
              <a:t>string.lower</a:t>
            </a:r>
            <a:r>
              <a:rPr lang="en-US" sz="1900" dirty="0"/>
              <a:t>() - returns lowercased string from given </a:t>
            </a:r>
            <a:r>
              <a:rPr lang="en-US" sz="1900" i="1" dirty="0"/>
              <a:t>string</a:t>
            </a:r>
          </a:p>
          <a:p>
            <a:r>
              <a:rPr lang="en-US" sz="1900" i="1" dirty="0"/>
              <a:t>All</a:t>
            </a:r>
            <a:r>
              <a:rPr lang="en-US" sz="1900" dirty="0"/>
              <a:t> strings have these built-in methods!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26</a:t>
            </a:fld>
            <a:endParaRPr lang="en-US"/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2209800" y="1676400"/>
            <a:ext cx="77724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7" name="Content Placeholder 4"/>
          <p:cNvSpPr txBox="1">
            <a:spLocks/>
          </p:cNvSpPr>
          <p:nvPr/>
        </p:nvSpPr>
        <p:spPr>
          <a:xfrm>
            <a:off x="968828" y="5291528"/>
            <a:ext cx="7772400" cy="6096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 indent="0">
              <a:buNone/>
            </a:pPr>
            <a:r>
              <a:rPr lang="en-US" dirty="0">
                <a:solidFill>
                  <a:srgbClr val="004685"/>
                </a:solidFill>
              </a:rPr>
              <a:t>For reference: </a:t>
            </a:r>
            <a:r>
              <a:rPr lang="en-US" dirty="0">
                <a:solidFill>
                  <a:schemeClr val="accent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https://docs.python.org/3/library/stdtypes.html#string-methods</a:t>
            </a:r>
            <a:r>
              <a:rPr lang="en-US" dirty="0">
                <a:solidFill>
                  <a:schemeClr val="accent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280311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>
                <a:solidFill>
                  <a:srgbClr val="A90533"/>
                </a:solidFill>
              </a:rPr>
              <a:t>Some String Functions</a:t>
            </a:r>
            <a:endParaRPr lang="en-US" sz="3000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50789D-61AB-904C-AFE7-D5857452A0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8600" lvl="1">
              <a:spcBef>
                <a:spcPts val="1200"/>
              </a:spcBef>
              <a:spcAft>
                <a:spcPts val="200"/>
              </a:spcAft>
            </a:pPr>
            <a:r>
              <a:rPr lang="en-US" i="1" dirty="0">
                <a:solidFill>
                  <a:srgbClr val="004685"/>
                </a:solidFill>
              </a:rPr>
              <a:t>split</a:t>
            </a:r>
            <a:r>
              <a:rPr lang="en-US" dirty="0">
                <a:solidFill>
                  <a:srgbClr val="004685"/>
                </a:solidFill>
              </a:rPr>
              <a:t> is a useful string method used to split a single string into a </a:t>
            </a:r>
            <a:r>
              <a:rPr lang="en-US" i="1" dirty="0">
                <a:solidFill>
                  <a:srgbClr val="004685"/>
                </a:solidFill>
              </a:rPr>
              <a:t>list</a:t>
            </a:r>
            <a:r>
              <a:rPr lang="en-US" dirty="0">
                <a:solidFill>
                  <a:srgbClr val="004685"/>
                </a:solidFill>
              </a:rPr>
              <a:t> of multiple strings</a:t>
            </a:r>
          </a:p>
          <a:p>
            <a:pPr marL="2286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colors = '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blue,red,green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’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colors_list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colors.split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(‘,’)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#splits string into list of strings using comma separator</a:t>
            </a:r>
            <a:b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print(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colors_list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print(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colors_list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[2])</a:t>
            </a:r>
          </a:p>
          <a:p>
            <a:pPr marL="228600" lvl="1">
              <a:spcBef>
                <a:spcPts val="1200"/>
              </a:spcBef>
              <a:spcAft>
                <a:spcPts val="200"/>
              </a:spcAft>
            </a:pPr>
            <a:r>
              <a:rPr lang="en-US" dirty="0">
                <a:solidFill>
                  <a:srgbClr val="004685"/>
                </a:solidFill>
              </a:rPr>
              <a:t>Conversely, </a:t>
            </a:r>
            <a:r>
              <a:rPr lang="en-US" i="1" dirty="0">
                <a:solidFill>
                  <a:srgbClr val="004685"/>
                </a:solidFill>
              </a:rPr>
              <a:t>join </a:t>
            </a:r>
            <a:r>
              <a:rPr lang="en-US" dirty="0">
                <a:solidFill>
                  <a:srgbClr val="004685"/>
                </a:solidFill>
              </a:rPr>
              <a:t>creates a single string from a </a:t>
            </a:r>
            <a:r>
              <a:rPr lang="en-US" i="1" dirty="0">
                <a:solidFill>
                  <a:srgbClr val="004685"/>
                </a:solidFill>
              </a:rPr>
              <a:t>list</a:t>
            </a:r>
            <a:r>
              <a:rPr lang="en-US" dirty="0">
                <a:solidFill>
                  <a:srgbClr val="004685"/>
                </a:solidFill>
              </a:rPr>
              <a:t> of multiple strings</a:t>
            </a:r>
          </a:p>
          <a:p>
            <a:pPr marL="2286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separator = ‘,’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new_colors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separator.join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colors_list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#joins list of strings using separator</a:t>
            </a:r>
            <a:r>
              <a:rPr lang="en-US" i="1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value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print(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new_colors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27</a:t>
            </a:fld>
            <a:endParaRPr lang="en-US"/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2209800" y="1676400"/>
            <a:ext cx="77724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</a:pP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742824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>
                <a:solidFill>
                  <a:srgbClr val="A90533"/>
                </a:solidFill>
              </a:rPr>
              <a:t>Some String Functions</a:t>
            </a:r>
            <a:endParaRPr lang="en-US" sz="3000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425DDA-3D41-024A-8145-2F7AD6098C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8600" lvl="1">
              <a:spcBef>
                <a:spcPts val="1200"/>
              </a:spcBef>
              <a:spcAft>
                <a:spcPts val="200"/>
              </a:spcAft>
            </a:pPr>
            <a:r>
              <a:rPr lang="en-US" sz="1900" dirty="0">
                <a:solidFill>
                  <a:srgbClr val="004685"/>
                </a:solidFill>
              </a:rPr>
              <a:t>In a previous example, we tried to update a character in a string – this wouldn’t work:</a:t>
            </a:r>
            <a:br>
              <a:rPr lang="en-US" sz="1900" dirty="0">
                <a:solidFill>
                  <a:schemeClr val="tx2"/>
                </a:solidFill>
              </a:rPr>
            </a:br>
            <a:r>
              <a:rPr lang="en-US" sz="1900" dirty="0" err="1">
                <a:latin typeface="Consolas" panose="020B0609020204030204" pitchFamily="49" charset="0"/>
                <a:cs typeface="Consolas" panose="020B0609020204030204" pitchFamily="49" charset="0"/>
              </a:rPr>
              <a:t>my_restaurant_choice</a:t>
            </a:r>
            <a:r>
              <a:rPr lang="en-US" sz="1900" dirty="0">
                <a:latin typeface="Consolas" panose="020B0609020204030204" pitchFamily="49" charset="0"/>
                <a:cs typeface="Consolas" panose="020B0609020204030204" pitchFamily="49" charset="0"/>
              </a:rPr>
              <a:t> = ‘</a:t>
            </a:r>
            <a:r>
              <a:rPr lang="en-US" sz="1900" dirty="0" err="1">
                <a:latin typeface="Consolas" panose="020B0609020204030204" pitchFamily="49" charset="0"/>
                <a:cs typeface="Consolas" panose="020B0609020204030204" pitchFamily="49" charset="0"/>
              </a:rPr>
              <a:t>Mcdonalds</a:t>
            </a:r>
            <a:r>
              <a:rPr lang="en-US" sz="1900" dirty="0">
                <a:latin typeface="Consolas" panose="020B0609020204030204" pitchFamily="49" charset="0"/>
                <a:cs typeface="Consolas" panose="020B0609020204030204" pitchFamily="49" charset="0"/>
              </a:rPr>
              <a:t>’</a:t>
            </a:r>
            <a:br>
              <a:rPr lang="en-US" sz="19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900" dirty="0" err="1">
                <a:latin typeface="Consolas" panose="020B0609020204030204" pitchFamily="49" charset="0"/>
                <a:cs typeface="Consolas" panose="020B0609020204030204" pitchFamily="49" charset="0"/>
              </a:rPr>
              <a:t>my_restaurant_choice</a:t>
            </a:r>
            <a:r>
              <a:rPr lang="en-US" sz="1900" dirty="0">
                <a:latin typeface="Consolas" panose="020B0609020204030204" pitchFamily="49" charset="0"/>
                <a:cs typeface="Consolas" panose="020B0609020204030204" pitchFamily="49" charset="0"/>
              </a:rPr>
              <a:t>[2] = ‘D’ </a:t>
            </a:r>
          </a:p>
          <a:p>
            <a:r>
              <a:rPr lang="en-US" sz="1900" dirty="0"/>
              <a:t>We CAN first convert the string to an actual list</a:t>
            </a:r>
          </a:p>
          <a:p>
            <a:pPr lvl="1">
              <a:buFontTx/>
              <a:buChar char="-"/>
            </a:pPr>
            <a:r>
              <a:rPr lang="en-US" sz="1900" dirty="0">
                <a:solidFill>
                  <a:srgbClr val="004685"/>
                </a:solidFill>
              </a:rPr>
              <a:t>Note: Calling the split function with an empty string (‘’) will throw an error – so this won’t work:</a:t>
            </a:r>
          </a:p>
          <a:p>
            <a:pPr marL="228600" lvl="1" indent="0">
              <a:buNone/>
            </a:pPr>
            <a:r>
              <a:rPr lang="en-US" sz="1900" dirty="0" err="1">
                <a:latin typeface="Consolas" panose="020B0609020204030204" pitchFamily="49" charset="0"/>
                <a:cs typeface="Consolas" panose="020B0609020204030204" pitchFamily="49" charset="0"/>
              </a:rPr>
              <a:t>my_restaurant_choice_list</a:t>
            </a:r>
            <a:r>
              <a:rPr lang="en-US" sz="19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900" dirty="0" err="1">
                <a:latin typeface="Consolas" panose="020B0609020204030204" pitchFamily="49" charset="0"/>
                <a:cs typeface="Consolas" panose="020B0609020204030204" pitchFamily="49" charset="0"/>
              </a:rPr>
              <a:t>my_restaurant_choice.split</a:t>
            </a:r>
            <a:r>
              <a:rPr lang="en-US" sz="1900" dirty="0">
                <a:latin typeface="Consolas" panose="020B0609020204030204" pitchFamily="49" charset="0"/>
                <a:cs typeface="Consolas" panose="020B0609020204030204" pitchFamily="49" charset="0"/>
              </a:rPr>
              <a:t>(‘’)</a:t>
            </a:r>
            <a:br>
              <a:rPr lang="en-US" sz="1900" dirty="0">
                <a:solidFill>
                  <a:schemeClr val="accent3"/>
                </a:solidFill>
              </a:rPr>
            </a:br>
            <a:endParaRPr lang="en-US" sz="1900" dirty="0">
              <a:solidFill>
                <a:schemeClr val="accent3"/>
              </a:solidFill>
            </a:endParaRPr>
          </a:p>
          <a:p>
            <a:pPr lvl="1">
              <a:buFontTx/>
              <a:buChar char="-"/>
            </a:pPr>
            <a:r>
              <a:rPr lang="en-US" sz="1900" dirty="0">
                <a:solidFill>
                  <a:srgbClr val="004685"/>
                </a:solidFill>
              </a:rPr>
              <a:t>Instead, use Python’s built-in </a:t>
            </a:r>
            <a:r>
              <a:rPr lang="en-US" sz="1900" i="1" dirty="0">
                <a:solidFill>
                  <a:srgbClr val="004685"/>
                </a:solidFill>
              </a:rPr>
              <a:t>list</a:t>
            </a:r>
            <a:r>
              <a:rPr lang="en-US" sz="1900" dirty="0">
                <a:solidFill>
                  <a:srgbClr val="004685"/>
                </a:solidFill>
              </a:rPr>
              <a:t> function to convert the string to a list</a:t>
            </a:r>
          </a:p>
          <a:p>
            <a:pPr marL="228600" lvl="1" indent="0">
              <a:buNone/>
            </a:pPr>
            <a:r>
              <a:rPr lang="en-US" sz="1900" dirty="0" err="1">
                <a:latin typeface="Consolas" panose="020B0609020204030204" pitchFamily="49" charset="0"/>
                <a:cs typeface="Consolas" panose="020B0609020204030204" pitchFamily="49" charset="0"/>
              </a:rPr>
              <a:t>my_restaurant_choice_list</a:t>
            </a:r>
            <a:r>
              <a:rPr lang="en-US" sz="1900" dirty="0">
                <a:latin typeface="Consolas" panose="020B0609020204030204" pitchFamily="49" charset="0"/>
                <a:cs typeface="Consolas" panose="020B0609020204030204" pitchFamily="49" charset="0"/>
              </a:rPr>
              <a:t> = list(</a:t>
            </a:r>
            <a:r>
              <a:rPr lang="en-US" sz="1900" dirty="0" err="1">
                <a:latin typeface="Consolas" panose="020B0609020204030204" pitchFamily="49" charset="0"/>
                <a:cs typeface="Consolas" panose="020B0609020204030204" pitchFamily="49" charset="0"/>
              </a:rPr>
              <a:t>my_restaurant_choice</a:t>
            </a:r>
            <a:r>
              <a:rPr lang="en-US" sz="19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228600" lvl="1">
              <a:spcBef>
                <a:spcPts val="1200"/>
              </a:spcBef>
              <a:spcAft>
                <a:spcPts val="200"/>
              </a:spcAft>
            </a:pPr>
            <a:r>
              <a:rPr lang="en-US" sz="1900" dirty="0">
                <a:solidFill>
                  <a:srgbClr val="004685"/>
                </a:solidFill>
              </a:rPr>
              <a:t>Now we can update the third letter</a:t>
            </a:r>
            <a:br>
              <a:rPr lang="en-US" sz="1900" dirty="0">
                <a:solidFill>
                  <a:schemeClr val="tx2"/>
                </a:solidFill>
              </a:rPr>
            </a:br>
            <a:r>
              <a:rPr lang="en-US" sz="1900" dirty="0" err="1">
                <a:latin typeface="Consolas" panose="020B0609020204030204" pitchFamily="49" charset="0"/>
                <a:cs typeface="Consolas" panose="020B0609020204030204" pitchFamily="49" charset="0"/>
              </a:rPr>
              <a:t>my_restaurant_choice_list</a:t>
            </a:r>
            <a:r>
              <a:rPr lang="en-US" sz="1900" dirty="0">
                <a:latin typeface="Consolas" panose="020B0609020204030204" pitchFamily="49" charset="0"/>
                <a:cs typeface="Consolas" panose="020B0609020204030204" pitchFamily="49" charset="0"/>
              </a:rPr>
              <a:t>[2] = ‘D’ </a:t>
            </a:r>
          </a:p>
          <a:p>
            <a:pPr marL="228600" lvl="1">
              <a:spcBef>
                <a:spcPts val="1200"/>
              </a:spcBef>
              <a:spcAft>
                <a:spcPts val="200"/>
              </a:spcAft>
            </a:pPr>
            <a:r>
              <a:rPr lang="en-US" sz="1900" dirty="0">
                <a:solidFill>
                  <a:srgbClr val="004685"/>
                </a:solidFill>
              </a:rPr>
              <a:t>Then convert back to a string using </a:t>
            </a:r>
            <a:r>
              <a:rPr lang="en-US" sz="1900" i="1" dirty="0">
                <a:solidFill>
                  <a:srgbClr val="004685"/>
                </a:solidFill>
              </a:rPr>
              <a:t>join</a:t>
            </a:r>
            <a:r>
              <a:rPr lang="en-US" sz="1900" dirty="0">
                <a:solidFill>
                  <a:srgbClr val="004685"/>
                </a:solidFill>
              </a:rPr>
              <a:t> </a:t>
            </a:r>
            <a:br>
              <a:rPr lang="en-US" sz="1900" dirty="0">
                <a:solidFill>
                  <a:schemeClr val="tx2"/>
                </a:solidFill>
              </a:rPr>
            </a:br>
            <a:r>
              <a:rPr lang="en-US" sz="1900" dirty="0" err="1">
                <a:latin typeface="Consolas" panose="020B0609020204030204" pitchFamily="49" charset="0"/>
                <a:cs typeface="Consolas" panose="020B0609020204030204" pitchFamily="49" charset="0"/>
              </a:rPr>
              <a:t>my_restaurant_choice</a:t>
            </a:r>
            <a:r>
              <a:rPr lang="en-US" sz="1900" dirty="0">
                <a:latin typeface="Consolas" panose="020B0609020204030204" pitchFamily="49" charset="0"/>
                <a:cs typeface="Consolas" panose="020B0609020204030204" pitchFamily="49" charset="0"/>
              </a:rPr>
              <a:t> = ‘’.join(</a:t>
            </a:r>
            <a:r>
              <a:rPr lang="en-US" sz="1900" dirty="0" err="1">
                <a:latin typeface="Consolas" panose="020B0609020204030204" pitchFamily="49" charset="0"/>
                <a:cs typeface="Consolas" panose="020B0609020204030204" pitchFamily="49" charset="0"/>
              </a:rPr>
              <a:t>my_restaurant_choice_list</a:t>
            </a:r>
            <a:r>
              <a:rPr lang="en-US" sz="19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6807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Lists - Review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140735" y="1122134"/>
            <a:ext cx="10263171" cy="4836214"/>
          </a:xfrm>
        </p:spPr>
        <p:txBody>
          <a:bodyPr>
            <a:norm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If you recall, lists are a type of </a:t>
            </a:r>
            <a:r>
              <a:rPr lang="en-US" i="1" dirty="0"/>
              <a:t>data structure </a:t>
            </a:r>
            <a:r>
              <a:rPr lang="en-US" dirty="0"/>
              <a:t>in Python</a:t>
            </a:r>
          </a:p>
          <a:p>
            <a:pPr marL="742950" lvl="1" indent="-285750">
              <a:buFontTx/>
              <a:buChar char="-"/>
            </a:pPr>
            <a:r>
              <a:rPr lang="en-US" dirty="0">
                <a:solidFill>
                  <a:srgbClr val="004685"/>
                </a:solidFill>
              </a:rPr>
              <a:t>Lists are the most common sequence</a:t>
            </a:r>
          </a:p>
          <a:p>
            <a:pPr marL="742950" lvl="1" indent="-285750">
              <a:buFontTx/>
              <a:buChar char="-"/>
            </a:pPr>
            <a:r>
              <a:rPr lang="en-US" dirty="0">
                <a:solidFill>
                  <a:srgbClr val="004685"/>
                </a:solidFill>
              </a:rPr>
              <a:t>Lists are </a:t>
            </a:r>
            <a:r>
              <a:rPr lang="en-US" i="1" dirty="0">
                <a:solidFill>
                  <a:srgbClr val="004685"/>
                </a:solidFill>
              </a:rPr>
              <a:t>mutable</a:t>
            </a:r>
            <a:r>
              <a:rPr lang="en-US" dirty="0">
                <a:solidFill>
                  <a:srgbClr val="004685"/>
                </a:solidFill>
              </a:rPr>
              <a:t>, which means, once defined, the individual elements can be changed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To create a </a:t>
            </a:r>
            <a:r>
              <a:rPr lang="en-US" i="1" dirty="0"/>
              <a:t>list</a:t>
            </a:r>
            <a:r>
              <a:rPr lang="en-US" dirty="0"/>
              <a:t>, specify comma separated values, in between square brackets []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Values included do not need to be all of the same type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Each </a:t>
            </a:r>
            <a:r>
              <a:rPr lang="en-US" i="1" dirty="0"/>
              <a:t>list </a:t>
            </a:r>
            <a:r>
              <a:rPr lang="en-US" dirty="0"/>
              <a:t>item is assigned an index value, starting at 0</a:t>
            </a:r>
          </a:p>
          <a:p>
            <a:pPr marL="0" lvl="1" indent="0">
              <a:buNone/>
            </a:pPr>
            <a:r>
              <a:rPr lang="en-US" dirty="0"/>
              <a:t>   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list1 = [‘1’, ‘dog’, ‘cat’, 789]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print(list1)</a:t>
            </a:r>
          </a:p>
          <a:p>
            <a:pPr marL="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print(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(list1))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#get the length of a list</a:t>
            </a:r>
          </a:p>
          <a:p>
            <a:pPr marL="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print(list1[1])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#get the 2</a:t>
            </a:r>
            <a:r>
              <a:rPr lang="en-US" baseline="30000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nd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item in the list</a:t>
            </a:r>
          </a:p>
          <a:p>
            <a:pPr marL="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print(list1[4])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#get the 5</a:t>
            </a:r>
            <a:r>
              <a:rPr lang="en-US" baseline="300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item in the list </a:t>
            </a:r>
            <a:r>
              <a:rPr lang="mr-IN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–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doesn’t exist!</a:t>
            </a:r>
          </a:p>
          <a:p>
            <a:pPr marL="57150" indent="-285750">
              <a:buFont typeface="Arial"/>
              <a:buChar char="•"/>
            </a:pPr>
            <a:r>
              <a:rPr lang="en-US" dirty="0"/>
              <a:t>You can look up the index of a value using the built-in list </a:t>
            </a:r>
            <a:r>
              <a:rPr lang="en-US" i="1" dirty="0"/>
              <a:t>index</a:t>
            </a:r>
            <a:r>
              <a:rPr lang="en-US" dirty="0"/>
              <a:t> method</a:t>
            </a:r>
            <a:br>
              <a:rPr lang="en-US" dirty="0">
                <a:solidFill>
                  <a:srgbClr val="002C77"/>
                </a:solidFill>
              </a:rPr>
            </a:br>
            <a:r>
              <a:rPr lang="en-US" dirty="0">
                <a:solidFill>
                  <a:srgbClr val="002C77"/>
                </a:solidFill>
              </a:rPr>
              <a:t>    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print(list1.index('dog’))</a:t>
            </a:r>
          </a:p>
          <a:p>
            <a:pPr marL="228600" lvl="1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9547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Lists - Review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140735" y="1122133"/>
            <a:ext cx="10263171" cy="5249169"/>
          </a:xfrm>
        </p:spPr>
        <p:txBody>
          <a:bodyPr>
            <a:norm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800" dirty="0"/>
              <a:t>You can add items to a list</a:t>
            </a:r>
          </a:p>
          <a:p>
            <a:pPr marL="228600" lvl="1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list1.append(“hello”)</a:t>
            </a:r>
          </a:p>
          <a:p>
            <a:pPr marL="285750" indent="-285750">
              <a:buFont typeface="Arial"/>
              <a:buChar char="•"/>
            </a:pPr>
            <a:r>
              <a:rPr lang="en-US" sz="1800" dirty="0"/>
              <a:t>Get the length of a list</a:t>
            </a:r>
          </a:p>
          <a:p>
            <a:pPr marL="228600" lvl="1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print(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(list1))</a:t>
            </a:r>
          </a:p>
          <a:p>
            <a:pPr marL="285750" indent="-285750">
              <a:buFont typeface="Arial"/>
              <a:buChar char="•"/>
            </a:pPr>
            <a:r>
              <a:rPr lang="en-US" sz="1800" dirty="0"/>
              <a:t>Remove items from a list</a:t>
            </a:r>
          </a:p>
          <a:p>
            <a:pPr marL="0" lvl="1" indent="0">
              <a:buNone/>
            </a:pPr>
            <a:r>
              <a:rPr lang="en-US" sz="1800" dirty="0"/>
              <a:t>   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list1.pop() 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#removes the last item in the list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28600" lvl="1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print(list1)</a:t>
            </a:r>
          </a:p>
          <a:p>
            <a:pPr marL="228600" lvl="1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list1.pop(1) 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#removes the 2</a:t>
            </a:r>
            <a:r>
              <a:rPr lang="en-US" sz="1800" baseline="300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nd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item in the list</a:t>
            </a:r>
          </a:p>
          <a:p>
            <a:pPr marL="228600" lvl="1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print(list1)</a:t>
            </a:r>
          </a:p>
          <a:p>
            <a:pPr marL="57150" indent="-285750">
              <a:buFont typeface="Arial"/>
              <a:buChar char="•"/>
            </a:pPr>
            <a:r>
              <a:rPr lang="en-US" sz="1800" dirty="0"/>
              <a:t>Insert an item at a specific location in a list</a:t>
            </a:r>
            <a:br>
              <a:rPr lang="en-US" sz="1800" dirty="0">
                <a:solidFill>
                  <a:schemeClr val="tx2"/>
                </a:solidFill>
              </a:rPr>
            </a:br>
            <a:r>
              <a:rPr lang="en-US" sz="1800" dirty="0">
                <a:solidFill>
                  <a:srgbClr val="0087E4"/>
                </a:solidFill>
              </a:rPr>
              <a:t>    </a:t>
            </a:r>
            <a:r>
              <a:rPr lang="en-US" sz="18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list1.insert(2, 'inserted item’) 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#insert at 3</a:t>
            </a:r>
            <a:r>
              <a:rPr lang="en-US" sz="1800" baseline="300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rd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location</a:t>
            </a:r>
          </a:p>
          <a:p>
            <a:pPr marL="0" lvl="1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print(list1)</a:t>
            </a:r>
          </a:p>
          <a:p>
            <a:pPr marL="285750" indent="-285750">
              <a:buFont typeface="Arial"/>
              <a:buChar char="•"/>
            </a:pPr>
            <a:r>
              <a:rPr lang="en-US" sz="1800" dirty="0"/>
              <a:t>Check if an item is in a list</a:t>
            </a:r>
          </a:p>
          <a:p>
            <a:pPr marL="228600" lvl="1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print(‘dog’ in list1)</a:t>
            </a:r>
          </a:p>
          <a:p>
            <a:pPr marL="228600" lvl="1" indent="0">
              <a:buNone/>
            </a:pPr>
            <a:endParaRPr 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019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Lists - More Operations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BC84C2-B64E-4F45-B87C-86338D5DFE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can add lists</a:t>
            </a:r>
          </a:p>
          <a:p>
            <a:pPr marL="2286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ls1 = [2, 3, 4]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ls2 = [7, 8, 9]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ls3 = ls1 + ls2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print(ls3)</a:t>
            </a:r>
          </a:p>
          <a:p>
            <a:pPr lvl="1">
              <a:buFontTx/>
              <a:buChar char="-"/>
            </a:pPr>
            <a:r>
              <a:rPr lang="en-US" dirty="0">
                <a:solidFill>
                  <a:srgbClr val="004685"/>
                </a:solidFill>
              </a:rPr>
              <a:t>This creates a </a:t>
            </a:r>
            <a:r>
              <a:rPr lang="en-US" i="1" dirty="0">
                <a:solidFill>
                  <a:srgbClr val="004685"/>
                </a:solidFill>
              </a:rPr>
              <a:t>new list </a:t>
            </a:r>
            <a:r>
              <a:rPr lang="en-US" dirty="0"/>
              <a:t>ls3</a:t>
            </a:r>
            <a:r>
              <a:rPr lang="en-US" dirty="0">
                <a:solidFill>
                  <a:srgbClr val="004685"/>
                </a:solidFill>
              </a:rPr>
              <a:t> with the values of </a:t>
            </a:r>
            <a:r>
              <a:rPr lang="en-US" dirty="0"/>
              <a:t>ls2</a:t>
            </a:r>
            <a:r>
              <a:rPr lang="en-US" dirty="0">
                <a:solidFill>
                  <a:srgbClr val="004685"/>
                </a:solidFill>
              </a:rPr>
              <a:t> appended to the end of </a:t>
            </a:r>
            <a:r>
              <a:rPr lang="en-US" dirty="0"/>
              <a:t>ls1</a:t>
            </a:r>
            <a:r>
              <a:rPr lang="en-US" dirty="0">
                <a:solidFill>
                  <a:srgbClr val="004685"/>
                </a:solidFill>
              </a:rPr>
              <a:t>, i.e. [2, 3, 4, 7, 8, 9]</a:t>
            </a:r>
          </a:p>
          <a:p>
            <a:r>
              <a:rPr lang="en-US" dirty="0"/>
              <a:t>And multiply lists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ls4 = ls3 * 3</a:t>
            </a:r>
          </a:p>
          <a:p>
            <a:pPr marL="2286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print(ls4)</a:t>
            </a:r>
          </a:p>
          <a:p>
            <a:pPr lvl="1">
              <a:buFontTx/>
              <a:buChar char="-"/>
            </a:pPr>
            <a:r>
              <a:rPr lang="en-US" dirty="0">
                <a:solidFill>
                  <a:srgbClr val="004685"/>
                </a:solidFill>
              </a:rPr>
              <a:t>This creates a </a:t>
            </a:r>
            <a:r>
              <a:rPr lang="en-US" i="1" dirty="0">
                <a:solidFill>
                  <a:srgbClr val="004685"/>
                </a:solidFill>
              </a:rPr>
              <a:t>new list</a:t>
            </a:r>
            <a:r>
              <a:rPr lang="en-US" dirty="0">
                <a:solidFill>
                  <a:srgbClr val="004685"/>
                </a:solidFill>
              </a:rPr>
              <a:t> </a:t>
            </a:r>
            <a:r>
              <a:rPr lang="en-US" dirty="0"/>
              <a:t>ls4</a:t>
            </a:r>
            <a:r>
              <a:rPr lang="en-US" dirty="0">
                <a:solidFill>
                  <a:srgbClr val="004685"/>
                </a:solidFill>
              </a:rPr>
              <a:t> with the values of</a:t>
            </a:r>
            <a:r>
              <a:rPr lang="en-US" dirty="0"/>
              <a:t> ls3</a:t>
            </a:r>
            <a:r>
              <a:rPr lang="en-US" dirty="0">
                <a:solidFill>
                  <a:srgbClr val="004685"/>
                </a:solidFill>
              </a:rPr>
              <a:t> repeated three times,</a:t>
            </a:r>
            <a:br>
              <a:rPr lang="en-US" dirty="0">
                <a:solidFill>
                  <a:srgbClr val="004685"/>
                </a:solidFill>
              </a:rPr>
            </a:br>
            <a:r>
              <a:rPr lang="en-US" dirty="0">
                <a:solidFill>
                  <a:srgbClr val="004685"/>
                </a:solidFill>
              </a:rPr>
              <a:t>i.e. </a:t>
            </a:r>
            <a:r>
              <a:rPr lang="cs-CZ" dirty="0">
                <a:solidFill>
                  <a:srgbClr val="004685"/>
                </a:solidFill>
              </a:rPr>
              <a:t>[2, 3, 4, 7, 8, 9, 2, 3, 4, 7, 8, 9, 2, 3, 4, 7, 8, 9]</a:t>
            </a:r>
            <a:endParaRPr lang="en-US" dirty="0">
              <a:solidFill>
                <a:srgbClr val="004685"/>
              </a:solidFill>
            </a:endParaRPr>
          </a:p>
          <a:p>
            <a:pPr marL="285750" indent="-285750">
              <a:buFont typeface="Arial"/>
              <a:buChar char="•"/>
            </a:pPr>
            <a:endParaRPr lang="en-US" dirty="0">
              <a:solidFill>
                <a:schemeClr val="tx2"/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3533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Lists - More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D5A2F8-555E-2D4D-8051-36D684151C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/>
              <a:buChar char="•"/>
            </a:pPr>
            <a:r>
              <a:rPr lang="en-US" dirty="0"/>
              <a:t>You can extend lists using the </a:t>
            </a:r>
            <a:r>
              <a:rPr lang="en-US" i="1" dirty="0"/>
              <a:t>extend</a:t>
            </a:r>
            <a:r>
              <a:rPr lang="en-US" dirty="0"/>
              <a:t> function 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ls1.extend(ls2)</a:t>
            </a:r>
          </a:p>
          <a:p>
            <a:pPr lvl="1">
              <a:buFontTx/>
              <a:buChar char="-"/>
            </a:pPr>
            <a:r>
              <a:rPr lang="en-US" dirty="0">
                <a:solidFill>
                  <a:srgbClr val="004685"/>
                </a:solidFill>
              </a:rPr>
              <a:t>This is similar to adding lists, except it will actually update </a:t>
            </a:r>
            <a:r>
              <a:rPr lang="en-US" dirty="0"/>
              <a:t>ls1</a:t>
            </a:r>
            <a:r>
              <a:rPr lang="en-US" dirty="0">
                <a:solidFill>
                  <a:srgbClr val="004685"/>
                </a:solidFill>
              </a:rPr>
              <a:t> and append the values of</a:t>
            </a:r>
            <a:r>
              <a:rPr lang="en-US" dirty="0"/>
              <a:t> ls2 </a:t>
            </a:r>
            <a:r>
              <a:rPr lang="en-US" dirty="0">
                <a:solidFill>
                  <a:srgbClr val="004685"/>
                </a:solidFill>
              </a:rPr>
              <a:t>to the end of </a:t>
            </a:r>
            <a:r>
              <a:rPr lang="en-US" dirty="0"/>
              <a:t>ls1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Iterate over the elements of updated</a:t>
            </a:r>
            <a:r>
              <a:rPr lang="en-US" dirty="0">
                <a:solidFill>
                  <a:srgbClr val="0087E4"/>
                </a:solidFill>
              </a:rPr>
              <a:t> ls1 </a:t>
            </a:r>
            <a:r>
              <a:rPr lang="en-US" dirty="0"/>
              <a:t>to see it’s been updated</a:t>
            </a:r>
            <a:br>
              <a:rPr lang="en-US" dirty="0"/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i in ls1: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#prints each element of the list</a:t>
            </a:r>
          </a:p>
          <a:p>
            <a:pPr marL="285750" indent="-285750">
              <a:buFont typeface="Arial"/>
              <a:buChar char="•"/>
            </a:pPr>
            <a:endParaRPr lang="en-US" dirty="0">
              <a:solidFill>
                <a:srgbClr val="026CB5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5412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Assignment by Value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EEE2D5-FABC-494A-A5A7-9C59AA96DE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are variables assigned in Python?</a:t>
            </a:r>
          </a:p>
          <a:p>
            <a:r>
              <a:rPr lang="en-US" dirty="0"/>
              <a:t>For simple values (e.g. integers, floats, </a:t>
            </a:r>
            <a:r>
              <a:rPr lang="en-US" dirty="0" err="1"/>
              <a:t>booleans</a:t>
            </a:r>
            <a:r>
              <a:rPr lang="en-US" dirty="0"/>
              <a:t>, etc.), variables are assigned </a:t>
            </a:r>
            <a:r>
              <a:rPr lang="en-US" i="1" dirty="0"/>
              <a:t>by value</a:t>
            </a:r>
            <a:br>
              <a:rPr lang="en-US" i="1" dirty="0">
                <a:solidFill>
                  <a:schemeClr val="tx2"/>
                </a:solidFill>
              </a:rPr>
            </a:br>
            <a:r>
              <a:rPr lang="mr-IN" dirty="0" err="1">
                <a:solidFill>
                  <a:srgbClr val="0087E4"/>
                </a:solidFill>
                <a:latin typeface="Consolas" panose="020B0609020204030204" pitchFamily="49" charset="0"/>
              </a:rPr>
              <a:t>a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</a:rPr>
              <a:t> = </a:t>
            </a:r>
            <a:r>
              <a:rPr lang="mr-IN" sz="1800" dirty="0">
                <a:solidFill>
                  <a:srgbClr val="0087E4"/>
                </a:solidFill>
                <a:latin typeface="Consolas" panose="020B0609020204030204" pitchFamily="49" charset="0"/>
              </a:rPr>
              <a:t>5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mr-IN" dirty="0" err="1">
                <a:solidFill>
                  <a:srgbClr val="0087E4"/>
                </a:solidFill>
                <a:latin typeface="Consolas" panose="020B0609020204030204" pitchFamily="49" charset="0"/>
              </a:rPr>
              <a:t>b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</a:rPr>
              <a:t> = </a:t>
            </a:r>
            <a:r>
              <a:rPr lang="mr-IN" dirty="0" err="1">
                <a:solidFill>
                  <a:srgbClr val="0087E4"/>
                </a:solidFill>
                <a:latin typeface="Consolas" panose="020B0609020204030204" pitchFamily="49" charset="0"/>
              </a:rPr>
              <a:t>a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#copies the value </a:t>
            </a:r>
            <a:br>
              <a:rPr lang="en-US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mr-IN" dirty="0" err="1">
                <a:solidFill>
                  <a:srgbClr val="0087E4"/>
                </a:solidFill>
                <a:latin typeface="Consolas" panose="020B0609020204030204" pitchFamily="49" charset="0"/>
              </a:rPr>
              <a:t>a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</a:rPr>
              <a:t> = </a:t>
            </a:r>
            <a:r>
              <a:rPr lang="mr-IN" dirty="0" err="1">
                <a:solidFill>
                  <a:srgbClr val="0087E4"/>
                </a:solidFill>
                <a:latin typeface="Consolas" panose="020B0609020204030204" pitchFamily="49" charset="0"/>
              </a:rPr>
              <a:t>a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</a:rPr>
              <a:t> + 1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print(a)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#6</a:t>
            </a:r>
            <a:br>
              <a:rPr lang="en-US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</a:t>
            </a:r>
            <a:r>
              <a:rPr lang="mr-IN" dirty="0" err="1">
                <a:solidFill>
                  <a:srgbClr val="0087E4"/>
                </a:solidFill>
                <a:latin typeface="Consolas" panose="020B0609020204030204" pitchFamily="49" charset="0"/>
              </a:rPr>
              <a:t>b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mr-IN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5</a:t>
            </a:r>
            <a:br>
              <a:rPr lang="en-US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en-US" dirty="0">
                <a:solidFill>
                  <a:schemeClr val="tx2"/>
                </a:solidFill>
              </a:rPr>
              <a:t>-</a:t>
            </a:r>
            <a:r>
              <a:rPr lang="en-US" dirty="0">
                <a:solidFill>
                  <a:srgbClr val="0087E4"/>
                </a:solidFill>
              </a:rPr>
              <a:t> a </a:t>
            </a:r>
            <a:r>
              <a:rPr lang="en-US" dirty="0"/>
              <a:t>stores the value 6</a:t>
            </a:r>
            <a:br>
              <a:rPr lang="en-US" dirty="0"/>
            </a:br>
            <a:r>
              <a:rPr lang="en-US" dirty="0"/>
              <a:t>- </a:t>
            </a:r>
            <a:r>
              <a:rPr lang="en-US" dirty="0">
                <a:solidFill>
                  <a:srgbClr val="0087E4"/>
                </a:solidFill>
              </a:rPr>
              <a:t>b</a:t>
            </a:r>
            <a:r>
              <a:rPr lang="en-US" dirty="0"/>
              <a:t> stores the value 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4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Assignment by Reference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84EFD7-0998-B040-BFB3-153A9DF4C4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more complex types (e.g. lists, strings, etc.), variables are assigned </a:t>
            </a:r>
            <a:r>
              <a:rPr lang="en-US" i="1" dirty="0"/>
              <a:t>by reference</a:t>
            </a:r>
            <a:endParaRPr lang="en-US" dirty="0"/>
          </a:p>
          <a:p>
            <a:pPr lvl="1">
              <a:buFontTx/>
              <a:buChar char="-"/>
            </a:pPr>
            <a:r>
              <a:rPr lang="en-US" dirty="0">
                <a:solidFill>
                  <a:srgbClr val="004685"/>
                </a:solidFill>
              </a:rPr>
              <a:t>This is equivalent to the concept of </a:t>
            </a:r>
            <a:r>
              <a:rPr lang="en-US" i="1" dirty="0">
                <a:solidFill>
                  <a:srgbClr val="004685"/>
                </a:solidFill>
              </a:rPr>
              <a:t>pointers</a:t>
            </a:r>
            <a:r>
              <a:rPr lang="en-US" dirty="0">
                <a:solidFill>
                  <a:srgbClr val="004685"/>
                </a:solidFill>
              </a:rPr>
              <a:t> in C</a:t>
            </a:r>
          </a:p>
          <a:p>
            <a:pPr marL="228600" lvl="1" indent="0">
              <a:buNone/>
            </a:pPr>
            <a:r>
              <a:rPr lang="mr-IN" dirty="0" err="1">
                <a:latin typeface="Consolas" panose="020B0609020204030204" pitchFamily="49" charset="0"/>
              </a:rPr>
              <a:t>a</a:t>
            </a:r>
            <a:r>
              <a:rPr lang="mr-IN" dirty="0">
                <a:latin typeface="Consolas" panose="020B0609020204030204" pitchFamily="49" charset="0"/>
              </a:rPr>
              <a:t> = [1, 2, 3]</a:t>
            </a:r>
          </a:p>
          <a:p>
            <a:pPr marL="228600" lvl="1" indent="0">
              <a:buNone/>
            </a:pPr>
            <a:r>
              <a:rPr lang="mr-IN" dirty="0" err="1">
                <a:latin typeface="Consolas" panose="020B0609020204030204" pitchFamily="49" charset="0"/>
              </a:rPr>
              <a:t>b</a:t>
            </a:r>
            <a:r>
              <a:rPr lang="mr-IN" dirty="0">
                <a:latin typeface="Consolas" panose="020B0609020204030204" pitchFamily="49" charset="0"/>
              </a:rPr>
              <a:t> = </a:t>
            </a:r>
            <a:r>
              <a:rPr lang="mr-IN" dirty="0" err="1">
                <a:latin typeface="Consolas" panose="020B0609020204030204" pitchFamily="49" charset="0"/>
              </a:rPr>
              <a:t>a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#copies the reference</a:t>
            </a:r>
            <a:endParaRPr lang="mr-IN" dirty="0">
              <a:solidFill>
                <a:schemeClr val="accent3"/>
              </a:solidFill>
              <a:latin typeface="Consolas" panose="020B0609020204030204" pitchFamily="49" charset="0"/>
            </a:endParaRPr>
          </a:p>
          <a:p>
            <a:pPr marL="228600" lvl="1" indent="0">
              <a:buNone/>
            </a:pPr>
            <a:r>
              <a:rPr lang="mr-IN" dirty="0" err="1">
                <a:latin typeface="Consolas" panose="020B0609020204030204" pitchFamily="49" charset="0"/>
              </a:rPr>
              <a:t>a</a:t>
            </a:r>
            <a:r>
              <a:rPr lang="mr-IN" dirty="0">
                <a:latin typeface="Consolas" panose="020B0609020204030204" pitchFamily="49" charset="0"/>
              </a:rPr>
              <a:t>[1] = 5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print(a)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mr-IN" dirty="0">
                <a:solidFill>
                  <a:srgbClr val="7F7F7F"/>
                </a:solidFill>
                <a:latin typeface="Consolas" panose="020B0609020204030204" pitchFamily="49" charset="0"/>
              </a:rPr>
              <a:t>[1, 5, 3]</a:t>
            </a:r>
            <a:endParaRPr lang="en-US" dirty="0">
              <a:solidFill>
                <a:srgbClr val="7F7F7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286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print(</a:t>
            </a:r>
            <a:r>
              <a:rPr lang="mr-IN" dirty="0" err="1">
                <a:latin typeface="Consolas" panose="020B0609020204030204" pitchFamily="49" charset="0"/>
              </a:rPr>
              <a:t>b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mr-IN" dirty="0">
                <a:solidFill>
                  <a:srgbClr val="7F7F7F"/>
                </a:solidFill>
                <a:latin typeface="Consolas" panose="020B0609020204030204" pitchFamily="49" charset="0"/>
              </a:rPr>
              <a:t>[1, 5, 3]</a:t>
            </a:r>
            <a:br>
              <a:rPr lang="en-US" dirty="0">
                <a:solidFill>
                  <a:srgbClr val="7F7F7F"/>
                </a:solidFill>
              </a:rPr>
            </a:br>
            <a:r>
              <a:rPr lang="en-US" dirty="0">
                <a:solidFill>
                  <a:srgbClr val="004685"/>
                </a:solidFill>
              </a:rPr>
              <a:t>-</a:t>
            </a:r>
            <a:r>
              <a:rPr lang="en-US" dirty="0"/>
              <a:t> a </a:t>
            </a:r>
            <a:r>
              <a:rPr lang="en-US" dirty="0">
                <a:solidFill>
                  <a:srgbClr val="004685"/>
                </a:solidFill>
              </a:rPr>
              <a:t>stores a reference to object [1, 5, 3]</a:t>
            </a:r>
          </a:p>
          <a:p>
            <a:pPr marL="228600" lvl="1" indent="0">
              <a:buNone/>
            </a:pPr>
            <a:r>
              <a:rPr lang="en-US" dirty="0">
                <a:solidFill>
                  <a:srgbClr val="004685"/>
                </a:solidFill>
              </a:rPr>
              <a:t>- </a:t>
            </a:r>
            <a:r>
              <a:rPr lang="en-US" dirty="0"/>
              <a:t>b</a:t>
            </a:r>
            <a:r>
              <a:rPr lang="en-US" dirty="0">
                <a:solidFill>
                  <a:srgbClr val="004685"/>
                </a:solidFill>
              </a:rPr>
              <a:t> stores a reference to the same object [1, 5, 3]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0905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Assignment by Reference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FCCA0C-4A3B-FB40-A19E-60EDCDE792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/>
              <a:buChar char="•"/>
            </a:pPr>
            <a:r>
              <a:rPr lang="en-US" dirty="0"/>
              <a:t>How do you make a true copy of a list? 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lst1 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</a:rPr>
              <a:t>= [1, 2, -1]</a:t>
            </a:r>
            <a:endParaRPr lang="en-US" dirty="0">
              <a:solidFill>
                <a:srgbClr val="0087E4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85750" indent="-285750">
              <a:buFont typeface="Arial"/>
              <a:buChar char="•"/>
            </a:pPr>
            <a:r>
              <a:rPr lang="en-US" dirty="0"/>
              <a:t>This DOES NOT COPY </a:t>
            </a:r>
            <a:r>
              <a:rPr lang="en-US" dirty="0">
                <a:solidFill>
                  <a:srgbClr val="0087E4"/>
                </a:solidFill>
              </a:rPr>
              <a:t>lst1</a:t>
            </a:r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/>
              <a:t>to</a:t>
            </a:r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>
                <a:solidFill>
                  <a:srgbClr val="0087E4"/>
                </a:solidFill>
              </a:rPr>
              <a:t>lst2</a:t>
            </a:r>
          </a:p>
          <a:p>
            <a:pPr marL="228600" lvl="1" indent="0">
              <a:buNone/>
            </a:pPr>
            <a:r>
              <a:rPr lang="en-US" dirty="0"/>
              <a:t>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lst2 = lst1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#lst1 and lst2 store references to the same list [1, 2, -1]</a:t>
            </a:r>
          </a:p>
          <a:p>
            <a:pPr marL="285750" lvl="1" indent="-285750">
              <a:spcBef>
                <a:spcPts val="1200"/>
              </a:spcBef>
              <a:spcAft>
                <a:spcPts val="200"/>
              </a:spcAft>
              <a:buFont typeface="Arial"/>
              <a:buChar char="•"/>
            </a:pPr>
            <a:r>
              <a:rPr lang="en-US" dirty="0">
                <a:solidFill>
                  <a:srgbClr val="004685"/>
                </a:solidFill>
              </a:rPr>
              <a:t>This DOES COPY </a:t>
            </a:r>
            <a:r>
              <a:rPr lang="en-US" dirty="0"/>
              <a:t>lst1</a:t>
            </a:r>
            <a:r>
              <a:rPr lang="en-US" dirty="0">
                <a:solidFill>
                  <a:srgbClr val="004685"/>
                </a:solidFill>
              </a:rPr>
              <a:t> to </a:t>
            </a:r>
            <a:r>
              <a:rPr lang="en-US" dirty="0"/>
              <a:t>lst3</a:t>
            </a:r>
            <a:r>
              <a:rPr lang="en-US" dirty="0">
                <a:solidFill>
                  <a:srgbClr val="004685"/>
                </a:solidFill>
              </a:rPr>
              <a:t> using the </a:t>
            </a:r>
            <a:r>
              <a:rPr lang="en-US" i="1" dirty="0">
                <a:solidFill>
                  <a:srgbClr val="004685"/>
                </a:solidFill>
              </a:rPr>
              <a:t>copy</a:t>
            </a:r>
            <a:r>
              <a:rPr lang="en-US" dirty="0">
                <a:solidFill>
                  <a:srgbClr val="004685"/>
                </a:solidFill>
              </a:rPr>
              <a:t> method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lst3 = lst1.copy()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#lst1 and lst3 store references to different lists</a:t>
            </a:r>
          </a:p>
          <a:p>
            <a:pPr marL="285750" lvl="1" indent="-285750">
              <a:spcBef>
                <a:spcPts val="1200"/>
              </a:spcBef>
              <a:spcAft>
                <a:spcPts val="200"/>
              </a:spcAft>
              <a:buFont typeface="Arial"/>
              <a:buChar char="•"/>
            </a:pPr>
            <a:r>
              <a:rPr lang="en-US" dirty="0">
                <a:solidFill>
                  <a:srgbClr val="004685"/>
                </a:solidFill>
              </a:rPr>
              <a:t>How do we know?</a:t>
            </a:r>
            <a:br>
              <a:rPr lang="en-US" dirty="0">
                <a:solidFill>
                  <a:srgbClr val="004785"/>
                </a:solidFill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lst1[0] = 2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#update original list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print(lst1)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#print original list</a:t>
            </a:r>
            <a:b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print(lst2)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#print new reference to same list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print(lst3)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#print new reference to different list</a:t>
            </a:r>
            <a:br>
              <a:rPr lang="en-US" dirty="0">
                <a:solidFill>
                  <a:srgbClr val="7F7F7F"/>
                </a:solidFill>
              </a:rPr>
            </a:br>
            <a:endParaRPr lang="en-US" dirty="0">
              <a:solidFill>
                <a:srgbClr val="7F7F7F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5330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IT 590 Colors">
      <a:dk1>
        <a:srgbClr val="000000"/>
      </a:dk1>
      <a:lt1>
        <a:srgbClr val="FFFFFF"/>
      </a:lt1>
      <a:dk2>
        <a:srgbClr val="43454B"/>
      </a:dk2>
      <a:lt2>
        <a:srgbClr val="E7E6E6"/>
      </a:lt2>
      <a:accent1>
        <a:srgbClr val="931D33"/>
      </a:accent1>
      <a:accent2>
        <a:srgbClr val="7AFFDC"/>
      </a:accent2>
      <a:accent3>
        <a:srgbClr val="001B51"/>
      </a:accent3>
      <a:accent4>
        <a:srgbClr val="0096FF"/>
      </a:accent4>
      <a:accent5>
        <a:srgbClr val="008338"/>
      </a:accent5>
      <a:accent6>
        <a:srgbClr val="942092"/>
      </a:accent6>
      <a:hlink>
        <a:srgbClr val="FF2F92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T590_StyleGuide" id="{803B5287-E27A-A345-822D-B08490D4EFE0}" vid="{49AFC243-9820-DE49-808E-082EFAB8F22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4028</TotalTime>
  <Words>3044</Words>
  <Application>Microsoft Macintosh PowerPoint</Application>
  <PresentationFormat>Widescreen</PresentationFormat>
  <Paragraphs>213</Paragraphs>
  <Slides>28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Calibri</vt:lpstr>
      <vt:lpstr>Arial</vt:lpstr>
      <vt:lpstr>Consolas</vt:lpstr>
      <vt:lpstr>Helvetica</vt:lpstr>
      <vt:lpstr>Open Sans</vt:lpstr>
      <vt:lpstr>Office Theme</vt:lpstr>
      <vt:lpstr>PowerPoint Presentation</vt:lpstr>
      <vt:lpstr>Lists</vt:lpstr>
      <vt:lpstr>Lists - Review</vt:lpstr>
      <vt:lpstr>Lists - Review</vt:lpstr>
      <vt:lpstr>Lists - More Operations</vt:lpstr>
      <vt:lpstr>Lists - More Functions</vt:lpstr>
      <vt:lpstr>Assignment by Value</vt:lpstr>
      <vt:lpstr>Assignment by Reference</vt:lpstr>
      <vt:lpstr>Assignment by Reference</vt:lpstr>
      <vt:lpstr>Assignment by Reference</vt:lpstr>
      <vt:lpstr>Assignment by Reference </vt:lpstr>
      <vt:lpstr>Call by Value</vt:lpstr>
      <vt:lpstr>Call by Reference</vt:lpstr>
      <vt:lpstr>Identity vs. Equality</vt:lpstr>
      <vt:lpstr>Lists – Exercise</vt:lpstr>
      <vt:lpstr>Lists – Exercise</vt:lpstr>
      <vt:lpstr>Lists - Slice</vt:lpstr>
      <vt:lpstr>Lists - Slice</vt:lpstr>
      <vt:lpstr>Lists – Slice</vt:lpstr>
      <vt:lpstr>Strings</vt:lpstr>
      <vt:lpstr>Strings</vt:lpstr>
      <vt:lpstr>Strings</vt:lpstr>
      <vt:lpstr>Slicing Strings</vt:lpstr>
      <vt:lpstr>Slicing Strings - Exercise</vt:lpstr>
      <vt:lpstr>Slicing Strings - Exercise</vt:lpstr>
      <vt:lpstr>Some String Functions</vt:lpstr>
      <vt:lpstr>Some String Functions</vt:lpstr>
      <vt:lpstr>Some String Functions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Erika Keller</dc:creator>
  <cp:lastModifiedBy>Krakowsky, Brandon L</cp:lastModifiedBy>
  <cp:revision>83</cp:revision>
  <dcterms:created xsi:type="dcterms:W3CDTF">2020-01-21T23:14:53Z</dcterms:created>
  <dcterms:modified xsi:type="dcterms:W3CDTF">2021-05-17T16:46:43Z</dcterms:modified>
</cp:coreProperties>
</file>

<file path=docProps/thumbnail.jpeg>
</file>